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07ec89cee7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07ec89cee7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07ec89cee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07ec89cee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07ec89cee7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07ec89cee7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07ec89cee7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07ec89cee7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07ec89cee7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07ec89cee7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07ec89cee7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07ec89cee7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07ec89cee7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07ec89cee7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07ec89cee7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07ec89cee7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07ec89cee7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07ec89cee7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07ec89cee7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07ec89cee7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07ec89cee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07ec89cee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07ec89cee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07ec89cee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07ec89cee7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07ec89cee7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07ec89cee7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07ec89cee7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07ec89cee7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07ec89cee7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07ec89cee7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07ec89cee7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07ec89cee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07ec89cee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07ec89cee7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07ec89cee7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07ec89cee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07ec89cee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07ec89cee7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07ec89cee7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07ec89cee7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07ec89cee7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07ec89cee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07ec89cee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07ec89cee7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07ec89cee7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07ec89cee7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07ec89cee7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07ec89cee7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07ec89cee7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07ec89cee7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07ec89cee7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07ec89cee7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07ec89cee7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07ec89cee7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07ec89cee7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07ec89cee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07ec89cee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07ec89cee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07ec89cee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07ec89cee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07ec89cee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07ec89cee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07ec89cee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07ec89cee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07ec89cee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07ec89cee7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07ec89cee7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showMasterSp="0" type="title">
  <p:cSld name="TITLE">
    <p:spTree>
      <p:nvGrpSpPr>
        <p:cNvPr id="12" name="Shape 12"/>
        <p:cNvGrpSpPr/>
        <p:nvPr/>
      </p:nvGrpSpPr>
      <p:grpSpPr>
        <a:xfrm>
          <a:off x="0" y="0"/>
          <a:ext cx="0" cy="0"/>
          <a:chOff x="0" y="0"/>
          <a:chExt cx="0" cy="0"/>
        </a:xfrm>
      </p:grpSpPr>
      <p:sp>
        <p:nvSpPr>
          <p:cNvPr id="13" name="Google Shape;13;p2"/>
          <p:cNvSpPr/>
          <p:nvPr/>
        </p:nvSpPr>
        <p:spPr>
          <a:xfrm>
            <a:off x="287338" y="3077766"/>
            <a:ext cx="8583600" cy="1644300"/>
          </a:xfrm>
          <a:prstGeom prst="rect">
            <a:avLst/>
          </a:prstGeom>
          <a:solidFill>
            <a:srgbClr val="FFF0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descr="TU_Braunschweig_02" id="14" name="Google Shape;14;p2"/>
          <p:cNvPicPr preferRelativeResize="0"/>
          <p:nvPr/>
        </p:nvPicPr>
        <p:blipFill rotWithShape="1">
          <a:blip r:embed="rId2">
            <a:alphaModFix/>
          </a:blip>
          <a:srcRect b="0" l="0" r="0" t="0"/>
          <a:stretch/>
        </p:blipFill>
        <p:spPr>
          <a:xfrm>
            <a:off x="296875" y="787325"/>
            <a:ext cx="8583601" cy="2289325"/>
          </a:xfrm>
          <a:prstGeom prst="rect">
            <a:avLst/>
          </a:prstGeom>
          <a:noFill/>
          <a:ln>
            <a:noFill/>
          </a:ln>
        </p:spPr>
      </p:pic>
      <p:pic>
        <p:nvPicPr>
          <p:cNvPr descr="TUBS_CO_150dpi" id="15" name="Google Shape;15;p2"/>
          <p:cNvPicPr preferRelativeResize="0"/>
          <p:nvPr/>
        </p:nvPicPr>
        <p:blipFill rotWithShape="1">
          <a:blip r:embed="rId3">
            <a:alphaModFix/>
          </a:blip>
          <a:srcRect b="0" l="0" r="0" t="0"/>
          <a:stretch/>
        </p:blipFill>
        <p:spPr>
          <a:xfrm>
            <a:off x="0" y="428675"/>
            <a:ext cx="2570749" cy="959575"/>
          </a:xfrm>
          <a:prstGeom prst="rect">
            <a:avLst/>
          </a:prstGeom>
          <a:noFill/>
          <a:ln>
            <a:noFill/>
          </a:ln>
        </p:spPr>
      </p:pic>
      <p:sp>
        <p:nvSpPr>
          <p:cNvPr id="16" name="Google Shape;16;p2"/>
          <p:cNvSpPr/>
          <p:nvPr/>
        </p:nvSpPr>
        <p:spPr>
          <a:xfrm>
            <a:off x="287338" y="4723210"/>
            <a:ext cx="8583600" cy="215400"/>
          </a:xfrm>
          <a:prstGeom prst="rect">
            <a:avLst/>
          </a:prstGeom>
          <a:solidFill>
            <a:srgbClr val="BE1E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 name="Google Shape;17;p2"/>
          <p:cNvSpPr txBox="1"/>
          <p:nvPr>
            <p:ph type="ctrTitle"/>
          </p:nvPr>
        </p:nvSpPr>
        <p:spPr>
          <a:xfrm>
            <a:off x="831850" y="3267075"/>
            <a:ext cx="7772400" cy="654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 type="subTitle"/>
          </p:nvPr>
        </p:nvSpPr>
        <p:spPr>
          <a:xfrm>
            <a:off x="830263" y="4124325"/>
            <a:ext cx="7746900" cy="249900"/>
          </a:xfrm>
          <a:prstGeom prst="rect">
            <a:avLst/>
          </a:prstGeom>
          <a:noFill/>
          <a:ln>
            <a:noFill/>
          </a:ln>
        </p:spPr>
        <p:txBody>
          <a:bodyPr anchorCtr="0" anchor="t" bIns="0" lIns="0" spcFirstLastPara="1" rIns="0" wrap="square" tIns="0">
            <a:noAutofit/>
          </a:bodyPr>
          <a:lstStyle>
            <a:lvl1pPr lvl="0" marR="0" algn="l">
              <a:lnSpc>
                <a:spcPct val="100000"/>
              </a:lnSpc>
              <a:spcBef>
                <a:spcPts val="320"/>
              </a:spcBef>
              <a:spcAft>
                <a:spcPts val="0"/>
              </a:spcAft>
              <a:buClr>
                <a:schemeClr val="dk1"/>
              </a:buClr>
              <a:buSzPts val="1600"/>
              <a:buFont typeface="Arial"/>
              <a:buNone/>
              <a:defRPr/>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p:txBody>
      </p:sp>
      <p:pic>
        <p:nvPicPr>
          <p:cNvPr id="19" name="Google Shape;19;p2"/>
          <p:cNvPicPr preferRelativeResize="0"/>
          <p:nvPr/>
        </p:nvPicPr>
        <p:blipFill rotWithShape="1">
          <a:blip r:embed="rId4">
            <a:alphaModFix/>
          </a:blip>
          <a:srcRect b="0" l="0" r="0" t="0"/>
          <a:stretch/>
        </p:blipFill>
        <p:spPr>
          <a:xfrm>
            <a:off x="2570750" y="428675"/>
            <a:ext cx="1888324" cy="959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titel_1">
  <p:cSld name="Zwischentitel_1">
    <p:spTree>
      <p:nvGrpSpPr>
        <p:cNvPr id="49" name="Shape 49"/>
        <p:cNvGrpSpPr/>
        <p:nvPr/>
      </p:nvGrpSpPr>
      <p:grpSpPr>
        <a:xfrm>
          <a:off x="0" y="0"/>
          <a:ext cx="0" cy="0"/>
          <a:chOff x="0" y="0"/>
          <a:chExt cx="0" cy="0"/>
        </a:xfrm>
      </p:grpSpPr>
      <p:sp>
        <p:nvSpPr>
          <p:cNvPr id="50" name="Google Shape;50;p11"/>
          <p:cNvSpPr/>
          <p:nvPr/>
        </p:nvSpPr>
        <p:spPr>
          <a:xfrm>
            <a:off x="252000" y="216000"/>
            <a:ext cx="8640000" cy="4360500"/>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1" name="Google Shape;51;p11"/>
          <p:cNvSpPr txBox="1"/>
          <p:nvPr>
            <p:ph type="ctrTitle"/>
          </p:nvPr>
        </p:nvSpPr>
        <p:spPr>
          <a:xfrm>
            <a:off x="831850" y="2898335"/>
            <a:ext cx="7772400" cy="654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1"/>
          <p:cNvSpPr txBox="1"/>
          <p:nvPr>
            <p:ph idx="1" type="subTitle"/>
          </p:nvPr>
        </p:nvSpPr>
        <p:spPr>
          <a:xfrm>
            <a:off x="830263" y="3755585"/>
            <a:ext cx="7746900" cy="249900"/>
          </a:xfrm>
          <a:prstGeom prst="rect">
            <a:avLst/>
          </a:prstGeom>
          <a:noFill/>
          <a:ln>
            <a:noFill/>
          </a:ln>
        </p:spPr>
        <p:txBody>
          <a:bodyPr anchorCtr="0" anchor="t" bIns="0" lIns="0" spcFirstLastPara="1" rIns="0" wrap="square" tIns="0">
            <a:noAutofit/>
          </a:bodyPr>
          <a:lstStyle>
            <a:lvl1pPr lvl="0" algn="l">
              <a:lnSpc>
                <a:spcPct val="100000"/>
              </a:lnSpc>
              <a:spcBef>
                <a:spcPts val="320"/>
              </a:spcBef>
              <a:spcAft>
                <a:spcPts val="0"/>
              </a:spcAft>
              <a:buSzPts val="1400"/>
              <a:buNone/>
              <a:defRPr>
                <a:solidFill>
                  <a:schemeClr val="dk1"/>
                </a:solidFill>
              </a:defRPr>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p:txBody>
      </p:sp>
      <p:pic>
        <p:nvPicPr>
          <p:cNvPr descr="TUBS_CO_70vH_150dpi" id="53" name="Google Shape;53;p11"/>
          <p:cNvPicPr preferRelativeResize="0"/>
          <p:nvPr/>
        </p:nvPicPr>
        <p:blipFill rotWithShape="1">
          <a:blip r:embed="rId2">
            <a:alphaModFix/>
          </a:blip>
          <a:srcRect b="0" l="0" r="0" t="0"/>
          <a:stretch/>
        </p:blipFill>
        <p:spPr>
          <a:xfrm>
            <a:off x="0" y="4436269"/>
            <a:ext cx="1321593" cy="489347"/>
          </a:xfrm>
          <a:prstGeom prst="rect">
            <a:avLst/>
          </a:prstGeom>
          <a:noFill/>
          <a:ln>
            <a:noFill/>
          </a:ln>
        </p:spPr>
      </p:pic>
      <p:sp>
        <p:nvSpPr>
          <p:cNvPr id="54" name="Google Shape;54;p11"/>
          <p:cNvSpPr/>
          <p:nvPr/>
        </p:nvSpPr>
        <p:spPr>
          <a:xfrm>
            <a:off x="8892000" y="0"/>
            <a:ext cx="288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5" name="Google Shape;55;p11"/>
          <p:cNvPicPr preferRelativeResize="0"/>
          <p:nvPr/>
        </p:nvPicPr>
        <p:blipFill rotWithShape="1">
          <a:blip r:embed="rId3">
            <a:alphaModFix/>
          </a:blip>
          <a:srcRect b="645" l="0" r="0" t="0"/>
          <a:stretch/>
        </p:blipFill>
        <p:spPr>
          <a:xfrm>
            <a:off x="252000" y="216000"/>
            <a:ext cx="6480000" cy="2268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titel_1_eigenes Foto">
  <p:cSld name="Zwischentitel_1_eigenes Foto">
    <p:spTree>
      <p:nvGrpSpPr>
        <p:cNvPr id="56" name="Shape 56"/>
        <p:cNvGrpSpPr/>
        <p:nvPr/>
      </p:nvGrpSpPr>
      <p:grpSpPr>
        <a:xfrm>
          <a:off x="0" y="0"/>
          <a:ext cx="0" cy="0"/>
          <a:chOff x="0" y="0"/>
          <a:chExt cx="0" cy="0"/>
        </a:xfrm>
      </p:grpSpPr>
      <p:sp>
        <p:nvSpPr>
          <p:cNvPr id="57" name="Google Shape;57;p12"/>
          <p:cNvSpPr/>
          <p:nvPr/>
        </p:nvSpPr>
        <p:spPr>
          <a:xfrm>
            <a:off x="252000" y="216000"/>
            <a:ext cx="8640000" cy="4360500"/>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8" name="Google Shape;58;p12"/>
          <p:cNvSpPr txBox="1"/>
          <p:nvPr>
            <p:ph type="ctrTitle"/>
          </p:nvPr>
        </p:nvSpPr>
        <p:spPr>
          <a:xfrm>
            <a:off x="831850" y="2898335"/>
            <a:ext cx="7772400" cy="654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2"/>
          <p:cNvSpPr txBox="1"/>
          <p:nvPr>
            <p:ph idx="1" type="subTitle"/>
          </p:nvPr>
        </p:nvSpPr>
        <p:spPr>
          <a:xfrm>
            <a:off x="830263" y="3755585"/>
            <a:ext cx="7746900" cy="249900"/>
          </a:xfrm>
          <a:prstGeom prst="rect">
            <a:avLst/>
          </a:prstGeom>
          <a:noFill/>
          <a:ln>
            <a:noFill/>
          </a:ln>
        </p:spPr>
        <p:txBody>
          <a:bodyPr anchorCtr="0" anchor="t" bIns="0" lIns="0" spcFirstLastPara="1" rIns="0" wrap="square" tIns="0">
            <a:noAutofit/>
          </a:bodyPr>
          <a:lstStyle>
            <a:lvl1pPr lvl="0" algn="l">
              <a:lnSpc>
                <a:spcPct val="100000"/>
              </a:lnSpc>
              <a:spcBef>
                <a:spcPts val="320"/>
              </a:spcBef>
              <a:spcAft>
                <a:spcPts val="0"/>
              </a:spcAft>
              <a:buSzPts val="1400"/>
              <a:buNone/>
              <a:defRPr>
                <a:solidFill>
                  <a:schemeClr val="dk1"/>
                </a:solidFill>
              </a:defRPr>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p:txBody>
      </p:sp>
      <p:pic>
        <p:nvPicPr>
          <p:cNvPr descr="TUBS_CO_70vH_150dpi" id="60" name="Google Shape;60;p12"/>
          <p:cNvPicPr preferRelativeResize="0"/>
          <p:nvPr/>
        </p:nvPicPr>
        <p:blipFill rotWithShape="1">
          <a:blip r:embed="rId2">
            <a:alphaModFix/>
          </a:blip>
          <a:srcRect b="0" l="0" r="0" t="0"/>
          <a:stretch/>
        </p:blipFill>
        <p:spPr>
          <a:xfrm>
            <a:off x="0" y="4436269"/>
            <a:ext cx="1321593" cy="489347"/>
          </a:xfrm>
          <a:prstGeom prst="rect">
            <a:avLst/>
          </a:prstGeom>
          <a:noFill/>
          <a:ln>
            <a:noFill/>
          </a:ln>
        </p:spPr>
      </p:pic>
      <p:sp>
        <p:nvSpPr>
          <p:cNvPr id="61" name="Google Shape;61;p12"/>
          <p:cNvSpPr/>
          <p:nvPr>
            <p:ph idx="2" type="pic"/>
          </p:nvPr>
        </p:nvSpPr>
        <p:spPr>
          <a:xfrm>
            <a:off x="252000" y="216000"/>
            <a:ext cx="8640000" cy="2268000"/>
          </a:xfrm>
          <a:prstGeom prst="rect">
            <a:avLst/>
          </a:prstGeom>
          <a:noFill/>
          <a:ln>
            <a:noFill/>
          </a:ln>
        </p:spPr>
      </p:sp>
      <p:sp>
        <p:nvSpPr>
          <p:cNvPr id="62" name="Google Shape;62;p12"/>
          <p:cNvSpPr/>
          <p:nvPr/>
        </p:nvSpPr>
        <p:spPr>
          <a:xfrm>
            <a:off x="8892000" y="0"/>
            <a:ext cx="288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titel_2_eigenes Foto">
  <p:cSld name="Zwischentitel_2_eigenes Foto">
    <p:spTree>
      <p:nvGrpSpPr>
        <p:cNvPr id="63" name="Shape 63"/>
        <p:cNvGrpSpPr/>
        <p:nvPr/>
      </p:nvGrpSpPr>
      <p:grpSpPr>
        <a:xfrm>
          <a:off x="0" y="0"/>
          <a:ext cx="0" cy="0"/>
          <a:chOff x="0" y="0"/>
          <a:chExt cx="0" cy="0"/>
        </a:xfrm>
      </p:grpSpPr>
      <p:sp>
        <p:nvSpPr>
          <p:cNvPr id="64" name="Google Shape;64;p13"/>
          <p:cNvSpPr/>
          <p:nvPr/>
        </p:nvSpPr>
        <p:spPr>
          <a:xfrm>
            <a:off x="252000" y="216000"/>
            <a:ext cx="8640000" cy="4360500"/>
          </a:xfrm>
          <a:prstGeom prst="rect">
            <a:avLst/>
          </a:prstGeom>
          <a:solidFill>
            <a:srgbClr val="FA6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5" name="Google Shape;65;p13"/>
          <p:cNvSpPr txBox="1"/>
          <p:nvPr>
            <p:ph type="ctrTitle"/>
          </p:nvPr>
        </p:nvSpPr>
        <p:spPr>
          <a:xfrm>
            <a:off x="831850" y="2898335"/>
            <a:ext cx="7772400" cy="654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3"/>
          <p:cNvSpPr txBox="1"/>
          <p:nvPr>
            <p:ph idx="1" type="subTitle"/>
          </p:nvPr>
        </p:nvSpPr>
        <p:spPr>
          <a:xfrm>
            <a:off x="830263" y="3755585"/>
            <a:ext cx="7746900" cy="249900"/>
          </a:xfrm>
          <a:prstGeom prst="rect">
            <a:avLst/>
          </a:prstGeom>
          <a:noFill/>
          <a:ln>
            <a:noFill/>
          </a:ln>
        </p:spPr>
        <p:txBody>
          <a:bodyPr anchorCtr="0" anchor="t" bIns="0" lIns="0" spcFirstLastPara="1" rIns="0" wrap="square" tIns="0">
            <a:noAutofit/>
          </a:bodyPr>
          <a:lstStyle>
            <a:lvl1pPr lvl="0" algn="l">
              <a:lnSpc>
                <a:spcPct val="100000"/>
              </a:lnSpc>
              <a:spcBef>
                <a:spcPts val="320"/>
              </a:spcBef>
              <a:spcAft>
                <a:spcPts val="0"/>
              </a:spcAft>
              <a:buSzPts val="1400"/>
              <a:buNone/>
              <a:defRPr>
                <a:solidFill>
                  <a:schemeClr val="lt1"/>
                </a:solidFill>
              </a:defRPr>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p:txBody>
      </p:sp>
      <p:pic>
        <p:nvPicPr>
          <p:cNvPr descr="TUBS_CO_70vH_150dpi" id="67" name="Google Shape;67;p13"/>
          <p:cNvPicPr preferRelativeResize="0"/>
          <p:nvPr/>
        </p:nvPicPr>
        <p:blipFill rotWithShape="1">
          <a:blip r:embed="rId2">
            <a:alphaModFix/>
          </a:blip>
          <a:srcRect b="0" l="0" r="0" t="0"/>
          <a:stretch/>
        </p:blipFill>
        <p:spPr>
          <a:xfrm>
            <a:off x="0" y="4436269"/>
            <a:ext cx="1321593" cy="489347"/>
          </a:xfrm>
          <a:prstGeom prst="rect">
            <a:avLst/>
          </a:prstGeom>
          <a:noFill/>
          <a:ln>
            <a:noFill/>
          </a:ln>
        </p:spPr>
      </p:pic>
      <p:sp>
        <p:nvSpPr>
          <p:cNvPr id="68" name="Google Shape;68;p13"/>
          <p:cNvSpPr/>
          <p:nvPr/>
        </p:nvSpPr>
        <p:spPr>
          <a:xfrm>
            <a:off x="8892000" y="0"/>
            <a:ext cx="288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 name="Google Shape;69;p13"/>
          <p:cNvSpPr/>
          <p:nvPr>
            <p:ph idx="2" type="pic"/>
          </p:nvPr>
        </p:nvSpPr>
        <p:spPr>
          <a:xfrm>
            <a:off x="252000" y="216000"/>
            <a:ext cx="8640000" cy="22680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Nur Titel">
  <p:cSld name="1_Nur Titel">
    <p:spTree>
      <p:nvGrpSpPr>
        <p:cNvPr id="70" name="Shape 70"/>
        <p:cNvGrpSpPr/>
        <p:nvPr/>
      </p:nvGrpSpPr>
      <p:grpSpPr>
        <a:xfrm>
          <a:off x="0" y="0"/>
          <a:ext cx="0" cy="0"/>
          <a:chOff x="0" y="0"/>
          <a:chExt cx="0" cy="0"/>
        </a:xfrm>
      </p:grpSpPr>
      <p:sp>
        <p:nvSpPr>
          <p:cNvPr id="71" name="Google Shape;71;p14"/>
          <p:cNvSpPr/>
          <p:nvPr/>
        </p:nvSpPr>
        <p:spPr>
          <a:xfrm>
            <a:off x="0" y="0"/>
            <a:ext cx="9144000" cy="647700"/>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72" name="Google Shape;72;p14"/>
          <p:cNvSpPr txBox="1"/>
          <p:nvPr>
            <p:ph type="title"/>
          </p:nvPr>
        </p:nvSpPr>
        <p:spPr>
          <a:xfrm>
            <a:off x="431800" y="83344"/>
            <a:ext cx="8375700" cy="531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titel_2">
  <p:cSld name="Zwischentitel_2">
    <p:spTree>
      <p:nvGrpSpPr>
        <p:cNvPr id="73" name="Shape 73"/>
        <p:cNvGrpSpPr/>
        <p:nvPr/>
      </p:nvGrpSpPr>
      <p:grpSpPr>
        <a:xfrm>
          <a:off x="0" y="0"/>
          <a:ext cx="0" cy="0"/>
          <a:chOff x="0" y="0"/>
          <a:chExt cx="0" cy="0"/>
        </a:xfrm>
      </p:grpSpPr>
      <p:sp>
        <p:nvSpPr>
          <p:cNvPr id="74" name="Google Shape;74;p15"/>
          <p:cNvSpPr/>
          <p:nvPr/>
        </p:nvSpPr>
        <p:spPr>
          <a:xfrm>
            <a:off x="252000" y="216000"/>
            <a:ext cx="8640000" cy="4360500"/>
          </a:xfrm>
          <a:prstGeom prst="rect">
            <a:avLst/>
          </a:prstGeom>
          <a:solidFill>
            <a:srgbClr val="FA6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5" name="Google Shape;75;p15"/>
          <p:cNvSpPr txBox="1"/>
          <p:nvPr>
            <p:ph type="ctrTitle"/>
          </p:nvPr>
        </p:nvSpPr>
        <p:spPr>
          <a:xfrm>
            <a:off x="831850" y="2898335"/>
            <a:ext cx="7772400" cy="654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5"/>
          <p:cNvSpPr txBox="1"/>
          <p:nvPr>
            <p:ph idx="1" type="subTitle"/>
          </p:nvPr>
        </p:nvSpPr>
        <p:spPr>
          <a:xfrm>
            <a:off x="830263" y="3755585"/>
            <a:ext cx="7746900" cy="249900"/>
          </a:xfrm>
          <a:prstGeom prst="rect">
            <a:avLst/>
          </a:prstGeom>
          <a:noFill/>
          <a:ln>
            <a:noFill/>
          </a:ln>
        </p:spPr>
        <p:txBody>
          <a:bodyPr anchorCtr="0" anchor="t" bIns="0" lIns="0" spcFirstLastPara="1" rIns="0" wrap="square" tIns="0">
            <a:noAutofit/>
          </a:bodyPr>
          <a:lstStyle>
            <a:lvl1pPr lvl="0" algn="l">
              <a:lnSpc>
                <a:spcPct val="100000"/>
              </a:lnSpc>
              <a:spcBef>
                <a:spcPts val="320"/>
              </a:spcBef>
              <a:spcAft>
                <a:spcPts val="0"/>
              </a:spcAft>
              <a:buSzPts val="1400"/>
              <a:buNone/>
              <a:defRPr>
                <a:solidFill>
                  <a:schemeClr val="lt1"/>
                </a:solidFill>
              </a:defRPr>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p:txBody>
      </p:sp>
      <p:pic>
        <p:nvPicPr>
          <p:cNvPr descr="TUBS_CO_70vH_150dpi" id="77" name="Google Shape;77;p15"/>
          <p:cNvPicPr preferRelativeResize="0"/>
          <p:nvPr/>
        </p:nvPicPr>
        <p:blipFill rotWithShape="1">
          <a:blip r:embed="rId2">
            <a:alphaModFix/>
          </a:blip>
          <a:srcRect b="0" l="0" r="0" t="0"/>
          <a:stretch/>
        </p:blipFill>
        <p:spPr>
          <a:xfrm>
            <a:off x="0" y="4436269"/>
            <a:ext cx="1321593" cy="489347"/>
          </a:xfrm>
          <a:prstGeom prst="rect">
            <a:avLst/>
          </a:prstGeom>
          <a:noFill/>
          <a:ln>
            <a:noFill/>
          </a:ln>
        </p:spPr>
      </p:pic>
      <p:sp>
        <p:nvSpPr>
          <p:cNvPr id="78" name="Google Shape;78;p15"/>
          <p:cNvSpPr/>
          <p:nvPr/>
        </p:nvSpPr>
        <p:spPr>
          <a:xfrm>
            <a:off x="8892000" y="0"/>
            <a:ext cx="288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79" name="Google Shape;79;p15"/>
          <p:cNvPicPr preferRelativeResize="0"/>
          <p:nvPr/>
        </p:nvPicPr>
        <p:blipFill rotWithShape="1">
          <a:blip r:embed="rId3">
            <a:alphaModFix/>
          </a:blip>
          <a:srcRect b="645" l="0" r="0" t="0"/>
          <a:stretch/>
        </p:blipFill>
        <p:spPr>
          <a:xfrm>
            <a:off x="252000" y="216000"/>
            <a:ext cx="6480000" cy="2268000"/>
          </a:xfrm>
          <a:prstGeom prst="rect">
            <a:avLst/>
          </a:prstGeom>
          <a:solidFill>
            <a:srgbClr val="FFDC4D"/>
          </a:solid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el und Diagramm">
  <p:cSld name="1_Titel und Diagramm">
    <p:spTree>
      <p:nvGrpSpPr>
        <p:cNvPr id="20" name="Shape 20"/>
        <p:cNvGrpSpPr/>
        <p:nvPr/>
      </p:nvGrpSpPr>
      <p:grpSpPr>
        <a:xfrm>
          <a:off x="0" y="0"/>
          <a:ext cx="0" cy="0"/>
          <a:chOff x="0" y="0"/>
          <a:chExt cx="0" cy="0"/>
        </a:xfrm>
      </p:grpSpPr>
      <p:sp>
        <p:nvSpPr>
          <p:cNvPr id="21" name="Google Shape;21;p3"/>
          <p:cNvSpPr/>
          <p:nvPr/>
        </p:nvSpPr>
        <p:spPr>
          <a:xfrm>
            <a:off x="0" y="0"/>
            <a:ext cx="9144000" cy="647700"/>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22" name="Google Shape;22;p3"/>
          <p:cNvSpPr txBox="1"/>
          <p:nvPr>
            <p:ph type="title"/>
          </p:nvPr>
        </p:nvSpPr>
        <p:spPr>
          <a:xfrm>
            <a:off x="431800" y="83344"/>
            <a:ext cx="8375700" cy="531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p:nvPr>
            <p:ph idx="2" type="chart"/>
          </p:nvPr>
        </p:nvSpPr>
        <p:spPr>
          <a:xfrm>
            <a:off x="431800" y="782241"/>
            <a:ext cx="8375700" cy="3579000"/>
          </a:xfrm>
          <a:prstGeom prst="rect">
            <a:avLst/>
          </a:prstGeom>
          <a:noFill/>
          <a:ln>
            <a:noFill/>
          </a:ln>
        </p:spPr>
        <p:txBody>
          <a:bodyPr anchorCtr="0" anchor="t" bIns="0" lIns="0" spcFirstLastPara="1" rIns="0" wrap="square" tIns="0">
            <a:noAutofit/>
          </a:bodyPr>
          <a:lstStyle>
            <a:lvl1pPr lvl="0" marR="0" rtl="0" algn="l">
              <a:lnSpc>
                <a:spcPct val="100000"/>
              </a:lnSpc>
              <a:spcBef>
                <a:spcPts val="32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3pPr>
            <a:lvl4pPr lvl="3"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4pPr>
            <a:lvl5pPr lvl="4"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5pPr>
            <a:lvl6pPr lvl="5"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6pPr>
            <a:lvl7pPr lvl="6"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7pPr>
            <a:lvl8pPr lvl="7"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8pPr>
            <a:lvl9pPr lvl="8"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el und Inhalt">
  <p:cSld name="1_Titel und Inhalt">
    <p:spTree>
      <p:nvGrpSpPr>
        <p:cNvPr id="24" name="Shape 24"/>
        <p:cNvGrpSpPr/>
        <p:nvPr/>
      </p:nvGrpSpPr>
      <p:grpSpPr>
        <a:xfrm>
          <a:off x="0" y="0"/>
          <a:ext cx="0" cy="0"/>
          <a:chOff x="0" y="0"/>
          <a:chExt cx="0" cy="0"/>
        </a:xfrm>
      </p:grpSpPr>
      <p:sp>
        <p:nvSpPr>
          <p:cNvPr id="25" name="Google Shape;25;p4"/>
          <p:cNvSpPr/>
          <p:nvPr/>
        </p:nvSpPr>
        <p:spPr>
          <a:xfrm>
            <a:off x="0" y="0"/>
            <a:ext cx="9144000" cy="647700"/>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26" name="Google Shape;26;p4"/>
          <p:cNvSpPr txBox="1"/>
          <p:nvPr>
            <p:ph type="title"/>
          </p:nvPr>
        </p:nvSpPr>
        <p:spPr>
          <a:xfrm>
            <a:off x="431800" y="83344"/>
            <a:ext cx="8375700" cy="531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 type="body"/>
          </p:nvPr>
        </p:nvSpPr>
        <p:spPr>
          <a:xfrm>
            <a:off x="431800" y="945000"/>
            <a:ext cx="8375700" cy="3375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320"/>
              </a:spcBef>
              <a:spcAft>
                <a:spcPts val="0"/>
              </a:spcAft>
              <a:buSzPts val="14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p:cSld name="Titel und Inhalt">
    <p:spTree>
      <p:nvGrpSpPr>
        <p:cNvPr id="28" name="Shape 28"/>
        <p:cNvGrpSpPr/>
        <p:nvPr/>
      </p:nvGrpSpPr>
      <p:grpSpPr>
        <a:xfrm>
          <a:off x="0" y="0"/>
          <a:ext cx="0" cy="0"/>
          <a:chOff x="0" y="0"/>
          <a:chExt cx="0" cy="0"/>
        </a:xfrm>
      </p:grpSpPr>
      <p:sp>
        <p:nvSpPr>
          <p:cNvPr id="29" name="Google Shape;29;p5"/>
          <p:cNvSpPr txBox="1"/>
          <p:nvPr>
            <p:ph type="title"/>
          </p:nvPr>
        </p:nvSpPr>
        <p:spPr>
          <a:xfrm>
            <a:off x="431800" y="83344"/>
            <a:ext cx="8375700" cy="531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body"/>
          </p:nvPr>
        </p:nvSpPr>
        <p:spPr>
          <a:xfrm>
            <a:off x="431800" y="945000"/>
            <a:ext cx="8375700" cy="3375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20"/>
              </a:spcBef>
              <a:spcAft>
                <a:spcPts val="0"/>
              </a:spcAft>
              <a:buSzPts val="1400"/>
              <a:buNone/>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 und Inhalt">
  <p:cSld name="2_Titel und Inhalt">
    <p:spTree>
      <p:nvGrpSpPr>
        <p:cNvPr id="31" name="Shape 31"/>
        <p:cNvGrpSpPr/>
        <p:nvPr/>
      </p:nvGrpSpPr>
      <p:grpSpPr>
        <a:xfrm>
          <a:off x="0" y="0"/>
          <a:ext cx="0" cy="0"/>
          <a:chOff x="0" y="0"/>
          <a:chExt cx="0" cy="0"/>
        </a:xfrm>
      </p:grpSpPr>
      <p:sp>
        <p:nvSpPr>
          <p:cNvPr id="32" name="Google Shape;32;p6"/>
          <p:cNvSpPr txBox="1"/>
          <p:nvPr>
            <p:ph type="title"/>
          </p:nvPr>
        </p:nvSpPr>
        <p:spPr>
          <a:xfrm>
            <a:off x="431800" y="83344"/>
            <a:ext cx="8375700" cy="531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6"/>
          <p:cNvSpPr txBox="1"/>
          <p:nvPr>
            <p:ph idx="1" type="body"/>
          </p:nvPr>
        </p:nvSpPr>
        <p:spPr>
          <a:xfrm>
            <a:off x="431800" y="945000"/>
            <a:ext cx="3600000" cy="3375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60"/>
              </a:spcBef>
              <a:spcAft>
                <a:spcPts val="0"/>
              </a:spcAft>
              <a:buSzPts val="1400"/>
              <a:buNone/>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4" name="Google Shape;34;p6"/>
          <p:cNvSpPr txBox="1"/>
          <p:nvPr>
            <p:ph idx="2" type="body"/>
          </p:nvPr>
        </p:nvSpPr>
        <p:spPr>
          <a:xfrm>
            <a:off x="4860000" y="945000"/>
            <a:ext cx="3600000" cy="3375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60"/>
              </a:spcBef>
              <a:spcAft>
                <a:spcPts val="0"/>
              </a:spcAft>
              <a:buSzPts val="1400"/>
              <a:buNone/>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Diagramm" type="chart">
  <p:cSld name="CHART">
    <p:spTree>
      <p:nvGrpSpPr>
        <p:cNvPr id="35" name="Shape 35"/>
        <p:cNvGrpSpPr/>
        <p:nvPr/>
      </p:nvGrpSpPr>
      <p:grpSpPr>
        <a:xfrm>
          <a:off x="0" y="0"/>
          <a:ext cx="0" cy="0"/>
          <a:chOff x="0" y="0"/>
          <a:chExt cx="0" cy="0"/>
        </a:xfrm>
      </p:grpSpPr>
      <p:sp>
        <p:nvSpPr>
          <p:cNvPr id="36" name="Google Shape;36;p7"/>
          <p:cNvSpPr txBox="1"/>
          <p:nvPr>
            <p:ph type="title"/>
          </p:nvPr>
        </p:nvSpPr>
        <p:spPr>
          <a:xfrm>
            <a:off x="431800" y="83344"/>
            <a:ext cx="8375700" cy="531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7"/>
          <p:cNvSpPr/>
          <p:nvPr>
            <p:ph idx="2" type="chart"/>
          </p:nvPr>
        </p:nvSpPr>
        <p:spPr>
          <a:xfrm>
            <a:off x="431800" y="782241"/>
            <a:ext cx="8375700" cy="3579000"/>
          </a:xfrm>
          <a:prstGeom prst="rect">
            <a:avLst/>
          </a:prstGeom>
          <a:noFill/>
          <a:ln>
            <a:noFill/>
          </a:ln>
        </p:spPr>
        <p:txBody>
          <a:bodyPr anchorCtr="0" anchor="t" bIns="0" lIns="0" spcFirstLastPara="1" rIns="0" wrap="square" tIns="0">
            <a:noAutofit/>
          </a:bodyPr>
          <a:lstStyle>
            <a:lvl1pPr lvl="0" marR="0" rtl="0" algn="l">
              <a:lnSpc>
                <a:spcPct val="100000"/>
              </a:lnSpc>
              <a:spcBef>
                <a:spcPts val="32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3pPr>
            <a:lvl4pPr lvl="3"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4pPr>
            <a:lvl5pPr lvl="4"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5pPr>
            <a:lvl6pPr lvl="5"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6pPr>
            <a:lvl7pPr lvl="6"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7pPr>
            <a:lvl8pPr lvl="7"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8pPr>
            <a:lvl9pPr lvl="8"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type="titleOnly">
  <p:cSld name="TITLE_ONLY">
    <p:spTree>
      <p:nvGrpSpPr>
        <p:cNvPr id="38" name="Shape 38"/>
        <p:cNvGrpSpPr/>
        <p:nvPr/>
      </p:nvGrpSpPr>
      <p:grpSpPr>
        <a:xfrm>
          <a:off x="0" y="0"/>
          <a:ext cx="0" cy="0"/>
          <a:chOff x="0" y="0"/>
          <a:chExt cx="0" cy="0"/>
        </a:xfrm>
      </p:grpSpPr>
      <p:sp>
        <p:nvSpPr>
          <p:cNvPr id="39" name="Google Shape;39;p8"/>
          <p:cNvSpPr txBox="1"/>
          <p:nvPr>
            <p:ph type="title"/>
          </p:nvPr>
        </p:nvSpPr>
        <p:spPr>
          <a:xfrm>
            <a:off x="431800" y="83344"/>
            <a:ext cx="8375700" cy="531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el und Inhalt">
  <p:cSld name="3_Titel und Inhalt">
    <p:spTree>
      <p:nvGrpSpPr>
        <p:cNvPr id="40" name="Shape 40"/>
        <p:cNvGrpSpPr/>
        <p:nvPr/>
      </p:nvGrpSpPr>
      <p:grpSpPr>
        <a:xfrm>
          <a:off x="0" y="0"/>
          <a:ext cx="0" cy="0"/>
          <a:chOff x="0" y="0"/>
          <a:chExt cx="0" cy="0"/>
        </a:xfrm>
      </p:grpSpPr>
      <p:sp>
        <p:nvSpPr>
          <p:cNvPr id="41" name="Google Shape;41;p9"/>
          <p:cNvSpPr/>
          <p:nvPr/>
        </p:nvSpPr>
        <p:spPr>
          <a:xfrm>
            <a:off x="0" y="0"/>
            <a:ext cx="9144000" cy="647700"/>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42" name="Google Shape;42;p9"/>
          <p:cNvSpPr txBox="1"/>
          <p:nvPr>
            <p:ph type="title"/>
          </p:nvPr>
        </p:nvSpPr>
        <p:spPr>
          <a:xfrm>
            <a:off x="431800" y="83344"/>
            <a:ext cx="8375700" cy="531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9"/>
          <p:cNvSpPr txBox="1"/>
          <p:nvPr>
            <p:ph idx="1" type="body"/>
          </p:nvPr>
        </p:nvSpPr>
        <p:spPr>
          <a:xfrm>
            <a:off x="431800" y="945000"/>
            <a:ext cx="3600000" cy="3375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60"/>
              </a:spcBef>
              <a:spcAft>
                <a:spcPts val="0"/>
              </a:spcAft>
              <a:buSzPts val="1400"/>
              <a:buNone/>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4" name="Google Shape;44;p9"/>
          <p:cNvSpPr txBox="1"/>
          <p:nvPr>
            <p:ph idx="2" type="body"/>
          </p:nvPr>
        </p:nvSpPr>
        <p:spPr>
          <a:xfrm>
            <a:off x="4860000" y="945000"/>
            <a:ext cx="3600000" cy="3375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60"/>
              </a:spcBef>
              <a:spcAft>
                <a:spcPts val="0"/>
              </a:spcAft>
              <a:buSzPts val="1400"/>
              <a:buNone/>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titel und Gliederung">
  <p:cSld name="Zwischentitel und Gliederung">
    <p:spTree>
      <p:nvGrpSpPr>
        <p:cNvPr id="45" name="Shape 45"/>
        <p:cNvGrpSpPr/>
        <p:nvPr/>
      </p:nvGrpSpPr>
      <p:grpSpPr>
        <a:xfrm>
          <a:off x="0" y="0"/>
          <a:ext cx="0" cy="0"/>
          <a:chOff x="0" y="0"/>
          <a:chExt cx="0" cy="0"/>
        </a:xfrm>
      </p:grpSpPr>
      <p:sp>
        <p:nvSpPr>
          <p:cNvPr id="46" name="Google Shape;46;p10"/>
          <p:cNvSpPr/>
          <p:nvPr/>
        </p:nvSpPr>
        <p:spPr>
          <a:xfrm>
            <a:off x="0" y="0"/>
            <a:ext cx="9144000" cy="85020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47" name="Google Shape;47;p10"/>
          <p:cNvSpPr txBox="1"/>
          <p:nvPr>
            <p:ph type="title"/>
          </p:nvPr>
        </p:nvSpPr>
        <p:spPr>
          <a:xfrm>
            <a:off x="431800" y="83344"/>
            <a:ext cx="8375700" cy="531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0"/>
          <p:cNvSpPr txBox="1"/>
          <p:nvPr>
            <p:ph idx="1" type="body"/>
          </p:nvPr>
        </p:nvSpPr>
        <p:spPr>
          <a:xfrm>
            <a:off x="431800" y="1004888"/>
            <a:ext cx="8370900" cy="3467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60"/>
              </a:spcBef>
              <a:spcAft>
                <a:spcPts val="0"/>
              </a:spcAft>
              <a:buSzPts val="1400"/>
              <a:buNone/>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1.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31800" y="83344"/>
            <a:ext cx="8375700" cy="5310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1" i="0" sz="2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2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431800" y="782241"/>
            <a:ext cx="8375700" cy="3579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32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8" name="Google Shape;8;p1"/>
          <p:cNvSpPr txBox="1"/>
          <p:nvPr/>
        </p:nvSpPr>
        <p:spPr>
          <a:xfrm>
            <a:off x="1821600" y="4606200"/>
            <a:ext cx="3859200" cy="2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David Gemen und Andriyan Lapychak | Seite </a:t>
            </a:r>
            <a:fld id="{00000000-1234-1234-1234-123412341234}" type="slidenum">
              <a:rPr b="0" i="0" lang="en"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cxnSp>
        <p:nvCxnSpPr>
          <p:cNvPr id="9" name="Google Shape;9;p1"/>
          <p:cNvCxnSpPr/>
          <p:nvPr/>
        </p:nvCxnSpPr>
        <p:spPr>
          <a:xfrm>
            <a:off x="0" y="4568428"/>
            <a:ext cx="9144000" cy="0"/>
          </a:xfrm>
          <a:prstGeom prst="straightConnector1">
            <a:avLst/>
          </a:prstGeom>
          <a:noFill/>
          <a:ln cap="flat" cmpd="sng" w="9525">
            <a:solidFill>
              <a:srgbClr val="BE1E3C"/>
            </a:solidFill>
            <a:prstDash val="solid"/>
            <a:round/>
            <a:headEnd len="sm" w="sm" type="none"/>
            <a:tailEnd len="sm" w="sm" type="none"/>
          </a:ln>
        </p:spPr>
      </p:cxnSp>
      <p:pic>
        <p:nvPicPr>
          <p:cNvPr descr="TUBS_CO_70vH_150dpi" id="10" name="Google Shape;10;p1"/>
          <p:cNvPicPr preferRelativeResize="0"/>
          <p:nvPr/>
        </p:nvPicPr>
        <p:blipFill rotWithShape="1">
          <a:blip r:embed="rId1">
            <a:alphaModFix/>
          </a:blip>
          <a:srcRect b="0" l="0" r="0" t="0"/>
          <a:stretch/>
        </p:blipFill>
        <p:spPr>
          <a:xfrm>
            <a:off x="0" y="4436269"/>
            <a:ext cx="1321593" cy="489347"/>
          </a:xfrm>
          <a:prstGeom prst="rect">
            <a:avLst/>
          </a:prstGeom>
          <a:noFill/>
          <a:ln>
            <a:noFill/>
          </a:ln>
        </p:spPr>
      </p:pic>
      <p:pic>
        <p:nvPicPr>
          <p:cNvPr id="11" name="Google Shape;11;p1"/>
          <p:cNvPicPr preferRelativeResize="0"/>
          <p:nvPr/>
        </p:nvPicPr>
        <p:blipFill rotWithShape="1">
          <a:blip r:embed="rId2">
            <a:alphaModFix/>
          </a:blip>
          <a:srcRect b="0" l="0" r="0" t="0"/>
          <a:stretch/>
        </p:blipFill>
        <p:spPr>
          <a:xfrm>
            <a:off x="8180999" y="4436274"/>
            <a:ext cx="963006" cy="48934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ctrTitle"/>
          </p:nvPr>
        </p:nvSpPr>
        <p:spPr>
          <a:xfrm>
            <a:off x="831850" y="3267075"/>
            <a:ext cx="7772400" cy="65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Programmieren 1 Zusatz-Tutorium</a:t>
            </a:r>
            <a:endParaRPr/>
          </a:p>
        </p:txBody>
      </p:sp>
      <p:sp>
        <p:nvSpPr>
          <p:cNvPr id="85" name="Google Shape;85;p16"/>
          <p:cNvSpPr txBox="1"/>
          <p:nvPr>
            <p:ph idx="1" type="subTitle"/>
          </p:nvPr>
        </p:nvSpPr>
        <p:spPr>
          <a:xfrm>
            <a:off x="830263" y="4124325"/>
            <a:ext cx="7746900" cy="249900"/>
          </a:xfrm>
          <a:prstGeom prst="rect">
            <a:avLst/>
          </a:prstGeom>
        </p:spPr>
        <p:txBody>
          <a:bodyPr anchorCtr="0" anchor="t" bIns="0" lIns="0" spcFirstLastPara="1" rIns="0" wrap="square" tIns="0">
            <a:noAutofit/>
          </a:bodyPr>
          <a:lstStyle/>
          <a:p>
            <a:pPr indent="0" lvl="0" marL="0" rtl="0" algn="l">
              <a:spcBef>
                <a:spcPts val="320"/>
              </a:spcBef>
              <a:spcAft>
                <a:spcPts val="0"/>
              </a:spcAft>
              <a:buNone/>
            </a:pPr>
            <a:r>
              <a:rPr lang="en"/>
              <a:t>Klausurvorbereitung mit der Klausur vom SoSe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3 - Rekursion</a:t>
            </a:r>
            <a:endParaRPr/>
          </a:p>
        </p:txBody>
      </p:sp>
      <p:sp>
        <p:nvSpPr>
          <p:cNvPr id="224" name="Google Shape;224;p25"/>
          <p:cNvSpPr txBox="1"/>
          <p:nvPr/>
        </p:nvSpPr>
        <p:spPr>
          <a:xfrm>
            <a:off x="271675" y="724425"/>
            <a:ext cx="853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3. Wie groß ist die maximale Rekursionstiefe, das heißt die maximale Anzahl gleichzeitig ak-</a:t>
            </a:r>
            <a:endParaRPr>
              <a:solidFill>
                <a:schemeClr val="accent2"/>
              </a:solidFill>
            </a:endParaRPr>
          </a:p>
          <a:p>
            <a:pPr indent="0" lvl="0" marL="0" rtl="0" algn="l">
              <a:spcBef>
                <a:spcPts val="0"/>
              </a:spcBef>
              <a:spcAft>
                <a:spcPts val="0"/>
              </a:spcAft>
              <a:buNone/>
            </a:pPr>
            <a:r>
              <a:rPr lang="en">
                <a:solidFill>
                  <a:schemeClr val="accent2"/>
                </a:solidFill>
              </a:rPr>
              <a:t>tiver Aufrufe, für r(9, "")?</a:t>
            </a:r>
            <a:r>
              <a:rPr lang="en">
                <a:solidFill>
                  <a:schemeClr val="accent2"/>
                </a:solidFill>
              </a:rPr>
              <a:t> </a:t>
            </a:r>
            <a:r>
              <a:rPr lang="en">
                <a:solidFill>
                  <a:schemeClr val="accent1"/>
                </a:solidFill>
              </a:rPr>
              <a:t>(2 Punkte)</a:t>
            </a:r>
            <a:endParaRPr>
              <a:solidFill>
                <a:schemeClr val="accent1"/>
              </a:solidFill>
            </a:endParaRPr>
          </a:p>
        </p:txBody>
      </p:sp>
      <p:pic>
        <p:nvPicPr>
          <p:cNvPr id="225" name="Google Shape;225;p25"/>
          <p:cNvPicPr preferRelativeResize="0"/>
          <p:nvPr/>
        </p:nvPicPr>
        <p:blipFill>
          <a:blip r:embed="rId3">
            <a:alphaModFix/>
          </a:blip>
          <a:stretch>
            <a:fillRect/>
          </a:stretch>
        </p:blipFill>
        <p:spPr>
          <a:xfrm>
            <a:off x="131200" y="1450088"/>
            <a:ext cx="4440799" cy="2837776"/>
          </a:xfrm>
          <a:prstGeom prst="rect">
            <a:avLst/>
          </a:prstGeom>
          <a:noFill/>
          <a:ln>
            <a:noFill/>
          </a:ln>
        </p:spPr>
      </p:pic>
      <p:sp>
        <p:nvSpPr>
          <p:cNvPr id="226" name="Google Shape;226;p25"/>
          <p:cNvSpPr/>
          <p:nvPr/>
        </p:nvSpPr>
        <p:spPr>
          <a:xfrm>
            <a:off x="5055475" y="11990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i=9, s=“” )</a:t>
            </a:r>
            <a:endParaRPr/>
          </a:p>
        </p:txBody>
      </p:sp>
      <p:sp>
        <p:nvSpPr>
          <p:cNvPr id="227" name="Google Shape;227;p25"/>
          <p:cNvSpPr/>
          <p:nvPr/>
        </p:nvSpPr>
        <p:spPr>
          <a:xfrm>
            <a:off x="6726775" y="11990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28" name="Google Shape;228;p25"/>
          <p:cNvSpPr/>
          <p:nvPr/>
        </p:nvSpPr>
        <p:spPr>
          <a:xfrm>
            <a:off x="5055475" y="15094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i=8, s=“g” )</a:t>
            </a:r>
            <a:endParaRPr/>
          </a:p>
        </p:txBody>
      </p:sp>
      <p:sp>
        <p:nvSpPr>
          <p:cNvPr id="229" name="Google Shape;229;p25"/>
          <p:cNvSpPr/>
          <p:nvPr/>
        </p:nvSpPr>
        <p:spPr>
          <a:xfrm>
            <a:off x="6726775" y="150943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30" name="Google Shape;230;p25"/>
          <p:cNvSpPr/>
          <p:nvPr/>
        </p:nvSpPr>
        <p:spPr>
          <a:xfrm>
            <a:off x="5055475" y="18197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i=7, s=“g” )</a:t>
            </a:r>
            <a:endParaRPr/>
          </a:p>
        </p:txBody>
      </p:sp>
      <p:sp>
        <p:nvSpPr>
          <p:cNvPr id="231" name="Google Shape;231;p25"/>
          <p:cNvSpPr/>
          <p:nvPr/>
        </p:nvSpPr>
        <p:spPr>
          <a:xfrm>
            <a:off x="6726775" y="18197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32" name="Google Shape;232;p25"/>
          <p:cNvSpPr/>
          <p:nvPr/>
        </p:nvSpPr>
        <p:spPr>
          <a:xfrm>
            <a:off x="5055475" y="21318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i=6, </a:t>
            </a:r>
            <a:r>
              <a:rPr lang="en">
                <a:solidFill>
                  <a:schemeClr val="dk1"/>
                </a:solidFill>
              </a:rPr>
              <a:t>s=“g” )</a:t>
            </a:r>
            <a:endParaRPr/>
          </a:p>
        </p:txBody>
      </p:sp>
      <p:sp>
        <p:nvSpPr>
          <p:cNvPr id="233" name="Google Shape;233;p25"/>
          <p:cNvSpPr/>
          <p:nvPr/>
        </p:nvSpPr>
        <p:spPr>
          <a:xfrm>
            <a:off x="6726775" y="213183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34" name="Google Shape;234;p25"/>
          <p:cNvSpPr/>
          <p:nvPr/>
        </p:nvSpPr>
        <p:spPr>
          <a:xfrm>
            <a:off x="5055475" y="24438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i=5, </a:t>
            </a:r>
            <a:r>
              <a:rPr lang="en">
                <a:solidFill>
                  <a:schemeClr val="dk1"/>
                </a:solidFill>
              </a:rPr>
              <a:t>s=“og” )</a:t>
            </a:r>
            <a:endParaRPr/>
          </a:p>
        </p:txBody>
      </p:sp>
      <p:sp>
        <p:nvSpPr>
          <p:cNvPr id="235" name="Google Shape;235;p25"/>
          <p:cNvSpPr/>
          <p:nvPr/>
        </p:nvSpPr>
        <p:spPr>
          <a:xfrm>
            <a:off x="6726775" y="24438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36" name="Google Shape;236;p25"/>
          <p:cNvSpPr/>
          <p:nvPr/>
        </p:nvSpPr>
        <p:spPr>
          <a:xfrm>
            <a:off x="5055475" y="27559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i=4, </a:t>
            </a:r>
            <a:r>
              <a:rPr lang="en">
                <a:solidFill>
                  <a:schemeClr val="dk1"/>
                </a:solidFill>
              </a:rPr>
              <a:t>s=“og” )</a:t>
            </a:r>
            <a:endParaRPr/>
          </a:p>
        </p:txBody>
      </p:sp>
      <p:sp>
        <p:nvSpPr>
          <p:cNvPr id="237" name="Google Shape;237;p25"/>
          <p:cNvSpPr/>
          <p:nvPr/>
        </p:nvSpPr>
        <p:spPr>
          <a:xfrm>
            <a:off x="6726775" y="275593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38" name="Google Shape;238;p25"/>
          <p:cNvSpPr/>
          <p:nvPr/>
        </p:nvSpPr>
        <p:spPr>
          <a:xfrm>
            <a:off x="5055475" y="30679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i=3, </a:t>
            </a:r>
            <a:r>
              <a:rPr lang="en">
                <a:solidFill>
                  <a:schemeClr val="dk1"/>
                </a:solidFill>
              </a:rPr>
              <a:t>s=“og” )</a:t>
            </a:r>
            <a:endParaRPr/>
          </a:p>
        </p:txBody>
      </p:sp>
      <p:sp>
        <p:nvSpPr>
          <p:cNvPr id="239" name="Google Shape;239;p25"/>
          <p:cNvSpPr/>
          <p:nvPr/>
        </p:nvSpPr>
        <p:spPr>
          <a:xfrm>
            <a:off x="6726775" y="30679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40" name="Google Shape;240;p25"/>
          <p:cNvSpPr/>
          <p:nvPr/>
        </p:nvSpPr>
        <p:spPr>
          <a:xfrm>
            <a:off x="5055475" y="36920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i=1, </a:t>
            </a:r>
            <a:r>
              <a:rPr lang="en">
                <a:solidFill>
                  <a:schemeClr val="dk1"/>
                </a:solidFill>
              </a:rPr>
              <a:t>s=“rog” )</a:t>
            </a:r>
            <a:endParaRPr/>
          </a:p>
        </p:txBody>
      </p:sp>
      <p:sp>
        <p:nvSpPr>
          <p:cNvPr id="241" name="Google Shape;241;p25"/>
          <p:cNvSpPr/>
          <p:nvPr/>
        </p:nvSpPr>
        <p:spPr>
          <a:xfrm>
            <a:off x="6726775" y="36920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42" name="Google Shape;242;p25"/>
          <p:cNvSpPr/>
          <p:nvPr/>
        </p:nvSpPr>
        <p:spPr>
          <a:xfrm>
            <a:off x="5055475" y="33800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i=2, </a:t>
            </a:r>
            <a:r>
              <a:rPr lang="en">
                <a:solidFill>
                  <a:schemeClr val="dk1"/>
                </a:solidFill>
              </a:rPr>
              <a:t>s=“rog” )</a:t>
            </a:r>
            <a:endParaRPr/>
          </a:p>
        </p:txBody>
      </p:sp>
      <p:sp>
        <p:nvSpPr>
          <p:cNvPr id="243" name="Google Shape;243;p25"/>
          <p:cNvSpPr/>
          <p:nvPr/>
        </p:nvSpPr>
        <p:spPr>
          <a:xfrm>
            <a:off x="6726775" y="338003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44" name="Google Shape;244;p25"/>
          <p:cNvSpPr/>
          <p:nvPr/>
        </p:nvSpPr>
        <p:spPr>
          <a:xfrm>
            <a:off x="5055475" y="43161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i=-1, </a:t>
            </a:r>
            <a:r>
              <a:rPr lang="en">
                <a:solidFill>
                  <a:schemeClr val="dk1"/>
                </a:solidFill>
              </a:rPr>
              <a:t>s=“prog” )</a:t>
            </a:r>
            <a:endParaRPr/>
          </a:p>
        </p:txBody>
      </p:sp>
      <p:sp>
        <p:nvSpPr>
          <p:cNvPr id="245" name="Google Shape;245;p25"/>
          <p:cNvSpPr/>
          <p:nvPr/>
        </p:nvSpPr>
        <p:spPr>
          <a:xfrm>
            <a:off x="6726775" y="43161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prog</a:t>
            </a:r>
            <a:endParaRPr/>
          </a:p>
        </p:txBody>
      </p:sp>
      <p:sp>
        <p:nvSpPr>
          <p:cNvPr id="246" name="Google Shape;246;p25"/>
          <p:cNvSpPr/>
          <p:nvPr/>
        </p:nvSpPr>
        <p:spPr>
          <a:xfrm>
            <a:off x="5055475" y="40041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i=0, </a:t>
            </a:r>
            <a:r>
              <a:rPr lang="en">
                <a:solidFill>
                  <a:schemeClr val="dk1"/>
                </a:solidFill>
              </a:rPr>
              <a:t>s=“rog” )</a:t>
            </a:r>
            <a:endParaRPr/>
          </a:p>
        </p:txBody>
      </p:sp>
      <p:sp>
        <p:nvSpPr>
          <p:cNvPr id="247" name="Google Shape;247;p25"/>
          <p:cNvSpPr/>
          <p:nvPr/>
        </p:nvSpPr>
        <p:spPr>
          <a:xfrm>
            <a:off x="6726775" y="400413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48" name="Google Shape;248;p25"/>
          <p:cNvSpPr/>
          <p:nvPr/>
        </p:nvSpPr>
        <p:spPr>
          <a:xfrm>
            <a:off x="4734900" y="1198175"/>
            <a:ext cx="131400" cy="3370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txBox="1"/>
          <p:nvPr/>
        </p:nvSpPr>
        <p:spPr>
          <a:xfrm>
            <a:off x="4198925" y="2652425"/>
            <a:ext cx="4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rPr>
              <a:t>11</a:t>
            </a:r>
            <a:endParaRPr sz="1800">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6"/>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Programmieren 1 Klausur aus dem SoSe 2022</a:t>
            </a:r>
            <a:endParaRPr/>
          </a:p>
        </p:txBody>
      </p:sp>
      <p:sp>
        <p:nvSpPr>
          <p:cNvPr id="255" name="Google Shape;255;p26"/>
          <p:cNvSpPr/>
          <p:nvPr>
            <p:ph idx="2" type="chart"/>
          </p:nvPr>
        </p:nvSpPr>
        <p:spPr>
          <a:xfrm>
            <a:off x="1721100" y="2342550"/>
            <a:ext cx="5701800" cy="45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Aufgabe 4 - Statische API (10 Punkte)</a:t>
            </a:r>
            <a:endParaRPr sz="2000"/>
          </a:p>
          <a:p>
            <a:pPr indent="0" lvl="0" marL="0" rtl="0" algn="l">
              <a:spcBef>
                <a:spcPts val="32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7"/>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4 - Statische API</a:t>
            </a:r>
            <a:endParaRPr/>
          </a:p>
        </p:txBody>
      </p:sp>
      <p:sp>
        <p:nvSpPr>
          <p:cNvPr id="261" name="Google Shape;261;p27"/>
          <p:cNvSpPr txBox="1"/>
          <p:nvPr/>
        </p:nvSpPr>
        <p:spPr>
          <a:xfrm>
            <a:off x="271675" y="724425"/>
            <a:ext cx="8535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Ihnen liegt die Dokumentation einer Klasse und ihrer Methoden vor. Sie sollen die nachfolgenden Aufgaben ausschließlich unter Verwendung der gegebenen Methoden lösen! Hierbei dürfen Sie die gegebene Klasse MyList nicht verändern, keine eigenen Methoden hinzufügen oder andere syntaktische Elemente von Java verwenden.</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Gefordert ist lediglich jener Quellcode, der zum Lösen der Aufgabenstellung erforderlich ist. Eine main-Methode oder eine Klasse sind nicht notwendig. Lediglich das Deklarieren von Variablen, mathematischen Operatoren, casting auf primitive Datentypen, System.out.println(), die Instantiierung der gegebenen Klasse MyList sowie das Aufrufen ihrer Methoden ist erlaubt!</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Ihnen sind in allen 4 Teilaufgaben neue Instanzen a und b der Klasse MyList gegeben und Sie sollen mit diesen weiter arbeiten. Sie können davon ausgehen, dass jede Instanz mindestens ein Element enthält. Die Teilaufgaben sind unabhängig von einander zu bearbeiten.</a:t>
            </a:r>
            <a:endParaRPr>
              <a:solidFill>
                <a:schemeClr val="accen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8"/>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4 - Statische API</a:t>
            </a:r>
            <a:endParaRPr/>
          </a:p>
        </p:txBody>
      </p:sp>
      <p:pic>
        <p:nvPicPr>
          <p:cNvPr id="267" name="Google Shape;267;p28"/>
          <p:cNvPicPr preferRelativeResize="0"/>
          <p:nvPr/>
        </p:nvPicPr>
        <p:blipFill>
          <a:blip r:embed="rId3">
            <a:alphaModFix/>
          </a:blip>
          <a:stretch>
            <a:fillRect/>
          </a:stretch>
        </p:blipFill>
        <p:spPr>
          <a:xfrm>
            <a:off x="1863800" y="690912"/>
            <a:ext cx="5511700" cy="3761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9"/>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4 - Statische API</a:t>
            </a:r>
            <a:endParaRPr/>
          </a:p>
        </p:txBody>
      </p:sp>
      <p:pic>
        <p:nvPicPr>
          <p:cNvPr id="273" name="Google Shape;273;p29"/>
          <p:cNvPicPr preferRelativeResize="0"/>
          <p:nvPr/>
        </p:nvPicPr>
        <p:blipFill>
          <a:blip r:embed="rId3">
            <a:alphaModFix/>
          </a:blip>
          <a:stretch>
            <a:fillRect/>
          </a:stretch>
        </p:blipFill>
        <p:spPr>
          <a:xfrm>
            <a:off x="1426879" y="729088"/>
            <a:ext cx="6290247" cy="3685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0"/>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4 - Statische API</a:t>
            </a:r>
            <a:endParaRPr/>
          </a:p>
        </p:txBody>
      </p:sp>
      <p:pic>
        <p:nvPicPr>
          <p:cNvPr id="279" name="Google Shape;279;p30"/>
          <p:cNvPicPr preferRelativeResize="0"/>
          <p:nvPr/>
        </p:nvPicPr>
        <p:blipFill>
          <a:blip r:embed="rId3">
            <a:alphaModFix/>
          </a:blip>
          <a:stretch>
            <a:fillRect/>
          </a:stretch>
        </p:blipFill>
        <p:spPr>
          <a:xfrm>
            <a:off x="1552836" y="788124"/>
            <a:ext cx="6133624" cy="35672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1"/>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4 - Statische API</a:t>
            </a:r>
            <a:endParaRPr/>
          </a:p>
        </p:txBody>
      </p:sp>
      <p:sp>
        <p:nvSpPr>
          <p:cNvPr id="285" name="Google Shape;285;p31"/>
          <p:cNvSpPr txBox="1"/>
          <p:nvPr/>
        </p:nvSpPr>
        <p:spPr>
          <a:xfrm>
            <a:off x="271675" y="724425"/>
            <a:ext cx="85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1. Geben Sie von jeder Instanz der Liste das jeweils größte Element aus. </a:t>
            </a:r>
            <a:r>
              <a:rPr lang="en">
                <a:solidFill>
                  <a:schemeClr val="accent1"/>
                </a:solidFill>
              </a:rPr>
              <a:t>(2 Punkte)</a:t>
            </a:r>
            <a:endParaRPr>
              <a:solidFill>
                <a:schemeClr val="accent1"/>
              </a:solidFill>
            </a:endParaRPr>
          </a:p>
        </p:txBody>
      </p:sp>
      <p:pic>
        <p:nvPicPr>
          <p:cNvPr id="286" name="Google Shape;286;p31"/>
          <p:cNvPicPr preferRelativeResize="0"/>
          <p:nvPr/>
        </p:nvPicPr>
        <p:blipFill>
          <a:blip r:embed="rId3">
            <a:alphaModFix/>
          </a:blip>
          <a:stretch>
            <a:fillRect/>
          </a:stretch>
        </p:blipFill>
        <p:spPr>
          <a:xfrm>
            <a:off x="2835149" y="1317400"/>
            <a:ext cx="3473744" cy="1606013"/>
          </a:xfrm>
          <a:prstGeom prst="rect">
            <a:avLst/>
          </a:prstGeom>
          <a:noFill/>
          <a:ln>
            <a:noFill/>
          </a:ln>
        </p:spPr>
      </p:pic>
      <p:grpSp>
        <p:nvGrpSpPr>
          <p:cNvPr id="287" name="Google Shape;287;p31"/>
          <p:cNvGrpSpPr/>
          <p:nvPr/>
        </p:nvGrpSpPr>
        <p:grpSpPr>
          <a:xfrm>
            <a:off x="2560600" y="3022625"/>
            <a:ext cx="3958050" cy="1281530"/>
            <a:chOff x="2560600" y="3022625"/>
            <a:chExt cx="3958050" cy="1281530"/>
          </a:xfrm>
        </p:grpSpPr>
        <p:sp>
          <p:nvSpPr>
            <p:cNvPr id="288" name="Google Shape;288;p31"/>
            <p:cNvSpPr txBox="1"/>
            <p:nvPr/>
          </p:nvSpPr>
          <p:spPr>
            <a:xfrm>
              <a:off x="4234825" y="3022625"/>
              <a:ext cx="60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oder</a:t>
              </a:r>
              <a:endParaRPr/>
            </a:p>
          </p:txBody>
        </p:sp>
        <p:pic>
          <p:nvPicPr>
            <p:cNvPr id="289" name="Google Shape;289;p31"/>
            <p:cNvPicPr preferRelativeResize="0"/>
            <p:nvPr/>
          </p:nvPicPr>
          <p:blipFill>
            <a:blip r:embed="rId4">
              <a:alphaModFix/>
            </a:blip>
            <a:stretch>
              <a:fillRect/>
            </a:stretch>
          </p:blipFill>
          <p:spPr>
            <a:xfrm>
              <a:off x="2560600" y="3522025"/>
              <a:ext cx="3958050" cy="78213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2"/>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4 - Statische API</a:t>
            </a:r>
            <a:endParaRPr/>
          </a:p>
        </p:txBody>
      </p:sp>
      <p:sp>
        <p:nvSpPr>
          <p:cNvPr id="295" name="Google Shape;295;p32"/>
          <p:cNvSpPr txBox="1"/>
          <p:nvPr/>
        </p:nvSpPr>
        <p:spPr>
          <a:xfrm>
            <a:off x="271675" y="724425"/>
            <a:ext cx="85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2. Erstellen Sie eine Liste, die aus den Zahlen 1, 2 und 3 besteht.</a:t>
            </a:r>
            <a:r>
              <a:rPr lang="en">
                <a:solidFill>
                  <a:schemeClr val="accent2"/>
                </a:solidFill>
              </a:rPr>
              <a:t> </a:t>
            </a:r>
            <a:r>
              <a:rPr lang="en">
                <a:solidFill>
                  <a:schemeClr val="accent1"/>
                </a:solidFill>
              </a:rPr>
              <a:t>(2 Punkte)</a:t>
            </a:r>
            <a:endParaRPr>
              <a:solidFill>
                <a:schemeClr val="accent1"/>
              </a:solidFill>
            </a:endParaRPr>
          </a:p>
        </p:txBody>
      </p:sp>
      <p:pic>
        <p:nvPicPr>
          <p:cNvPr id="296" name="Google Shape;296;p32"/>
          <p:cNvPicPr preferRelativeResize="0"/>
          <p:nvPr/>
        </p:nvPicPr>
        <p:blipFill>
          <a:blip r:embed="rId3">
            <a:alphaModFix/>
          </a:blip>
          <a:stretch>
            <a:fillRect/>
          </a:stretch>
        </p:blipFill>
        <p:spPr>
          <a:xfrm>
            <a:off x="3144650" y="1414075"/>
            <a:ext cx="2854701" cy="791650"/>
          </a:xfrm>
          <a:prstGeom prst="rect">
            <a:avLst/>
          </a:prstGeom>
          <a:noFill/>
          <a:ln>
            <a:noFill/>
          </a:ln>
        </p:spPr>
      </p:pic>
      <p:grpSp>
        <p:nvGrpSpPr>
          <p:cNvPr id="297" name="Google Shape;297;p32"/>
          <p:cNvGrpSpPr/>
          <p:nvPr/>
        </p:nvGrpSpPr>
        <p:grpSpPr>
          <a:xfrm>
            <a:off x="2632000" y="2813025"/>
            <a:ext cx="3975299" cy="1040375"/>
            <a:chOff x="2632000" y="2813025"/>
            <a:chExt cx="3975299" cy="1040375"/>
          </a:xfrm>
        </p:grpSpPr>
        <p:sp>
          <p:nvSpPr>
            <p:cNvPr id="298" name="Google Shape;298;p32"/>
            <p:cNvSpPr txBox="1"/>
            <p:nvPr/>
          </p:nvSpPr>
          <p:spPr>
            <a:xfrm>
              <a:off x="4234825" y="2813025"/>
              <a:ext cx="60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oder</a:t>
              </a:r>
              <a:endParaRPr/>
            </a:p>
          </p:txBody>
        </p:sp>
        <p:pic>
          <p:nvPicPr>
            <p:cNvPr id="299" name="Google Shape;299;p32"/>
            <p:cNvPicPr preferRelativeResize="0"/>
            <p:nvPr/>
          </p:nvPicPr>
          <p:blipFill>
            <a:blip r:embed="rId4">
              <a:alphaModFix/>
            </a:blip>
            <a:stretch>
              <a:fillRect/>
            </a:stretch>
          </p:blipFill>
          <p:spPr>
            <a:xfrm>
              <a:off x="2632000" y="3534925"/>
              <a:ext cx="3975299" cy="31847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4 - Statische API</a:t>
            </a:r>
            <a:endParaRPr/>
          </a:p>
        </p:txBody>
      </p:sp>
      <p:sp>
        <p:nvSpPr>
          <p:cNvPr id="305" name="Google Shape;305;p33"/>
          <p:cNvSpPr txBox="1"/>
          <p:nvPr/>
        </p:nvSpPr>
        <p:spPr>
          <a:xfrm>
            <a:off x="271675" y="724425"/>
            <a:ext cx="85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3. Geben Sie den Durchschnittswert von Instanz a als Fließkommazahl aus. </a:t>
            </a:r>
            <a:r>
              <a:rPr lang="en">
                <a:solidFill>
                  <a:schemeClr val="accent1"/>
                </a:solidFill>
              </a:rPr>
              <a:t>(3 Punkte)</a:t>
            </a:r>
            <a:endParaRPr>
              <a:solidFill>
                <a:schemeClr val="accent1"/>
              </a:solidFill>
            </a:endParaRPr>
          </a:p>
        </p:txBody>
      </p:sp>
      <p:pic>
        <p:nvPicPr>
          <p:cNvPr id="306" name="Google Shape;306;p33"/>
          <p:cNvPicPr preferRelativeResize="0"/>
          <p:nvPr/>
        </p:nvPicPr>
        <p:blipFill>
          <a:blip r:embed="rId3">
            <a:alphaModFix/>
          </a:blip>
          <a:stretch>
            <a:fillRect/>
          </a:stretch>
        </p:blipFill>
        <p:spPr>
          <a:xfrm>
            <a:off x="2359475" y="2306250"/>
            <a:ext cx="4425062" cy="531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4"/>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4 - Statische API</a:t>
            </a:r>
            <a:endParaRPr/>
          </a:p>
        </p:txBody>
      </p:sp>
      <p:sp>
        <p:nvSpPr>
          <p:cNvPr id="312" name="Google Shape;312;p34"/>
          <p:cNvSpPr txBox="1"/>
          <p:nvPr/>
        </p:nvSpPr>
        <p:spPr>
          <a:xfrm>
            <a:off x="271675" y="724425"/>
            <a:ext cx="85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4. Geben Sie die Summe der Werte in der Schnittmenge von a und b aus.</a:t>
            </a:r>
            <a:r>
              <a:rPr lang="en">
                <a:solidFill>
                  <a:schemeClr val="accent2"/>
                </a:solidFill>
              </a:rPr>
              <a:t> </a:t>
            </a:r>
            <a:r>
              <a:rPr lang="en">
                <a:solidFill>
                  <a:schemeClr val="accent1"/>
                </a:solidFill>
              </a:rPr>
              <a:t>(3 Punkte)</a:t>
            </a:r>
            <a:endParaRPr>
              <a:solidFill>
                <a:schemeClr val="accent1"/>
              </a:solidFill>
            </a:endParaRPr>
          </a:p>
        </p:txBody>
      </p:sp>
      <p:pic>
        <p:nvPicPr>
          <p:cNvPr id="313" name="Google Shape;313;p34"/>
          <p:cNvPicPr preferRelativeResize="0"/>
          <p:nvPr/>
        </p:nvPicPr>
        <p:blipFill>
          <a:blip r:embed="rId3">
            <a:alphaModFix/>
          </a:blip>
          <a:stretch>
            <a:fillRect/>
          </a:stretch>
        </p:blipFill>
        <p:spPr>
          <a:xfrm>
            <a:off x="2335925" y="2284900"/>
            <a:ext cx="4472151" cy="573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Programmieren 1 Klausur aus dem SoSe 2022</a:t>
            </a:r>
            <a:endParaRPr/>
          </a:p>
        </p:txBody>
      </p:sp>
      <p:sp>
        <p:nvSpPr>
          <p:cNvPr id="91" name="Google Shape;91;p17"/>
          <p:cNvSpPr/>
          <p:nvPr>
            <p:ph idx="2" type="chart"/>
          </p:nvPr>
        </p:nvSpPr>
        <p:spPr>
          <a:xfrm>
            <a:off x="1721100" y="2342550"/>
            <a:ext cx="5701800" cy="4584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2000"/>
              <a:t>Aufgabe 1 - Vererbung / Fehler finden (5 Punkte)</a:t>
            </a:r>
            <a:endParaRPr sz="2000"/>
          </a:p>
          <a:p>
            <a:pPr indent="0" lvl="0" marL="0" rtl="0" algn="l">
              <a:spcBef>
                <a:spcPts val="32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5"/>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Programmieren 1 Klausur aus dem SoSe 2022</a:t>
            </a:r>
            <a:endParaRPr/>
          </a:p>
        </p:txBody>
      </p:sp>
      <p:sp>
        <p:nvSpPr>
          <p:cNvPr id="319" name="Google Shape;319;p35"/>
          <p:cNvSpPr/>
          <p:nvPr>
            <p:ph idx="2" type="chart"/>
          </p:nvPr>
        </p:nvSpPr>
        <p:spPr>
          <a:xfrm>
            <a:off x="1721100" y="2342550"/>
            <a:ext cx="5701800" cy="45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Aufgabe 5 - Lückentext (13 Punkte)</a:t>
            </a:r>
            <a:endParaRPr sz="2000"/>
          </a:p>
          <a:p>
            <a:pPr indent="0" lvl="0" marL="0" rtl="0" algn="l">
              <a:spcBef>
                <a:spcPts val="32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6"/>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5 - Lückentext</a:t>
            </a:r>
            <a:endParaRPr/>
          </a:p>
        </p:txBody>
      </p:sp>
      <p:sp>
        <p:nvSpPr>
          <p:cNvPr id="325" name="Google Shape;325;p36"/>
          <p:cNvSpPr txBox="1"/>
          <p:nvPr/>
        </p:nvSpPr>
        <p:spPr>
          <a:xfrm>
            <a:off x="271675" y="724425"/>
            <a:ext cx="853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Füllen Sie die Lücken im folgenden Java-Programmtext so aus, dass das Programm die nachfol-</a:t>
            </a:r>
            <a:endParaRPr>
              <a:solidFill>
                <a:schemeClr val="accent2"/>
              </a:solidFill>
            </a:endParaRPr>
          </a:p>
          <a:p>
            <a:pPr indent="0" lvl="0" marL="0" rtl="0" algn="l">
              <a:spcBef>
                <a:spcPts val="0"/>
              </a:spcBef>
              <a:spcAft>
                <a:spcPts val="0"/>
              </a:spcAft>
              <a:buNone/>
            </a:pPr>
            <a:r>
              <a:rPr lang="en">
                <a:solidFill>
                  <a:schemeClr val="accent2"/>
                </a:solidFill>
              </a:rPr>
              <a:t>gende Ausgabe erzeugt:</a:t>
            </a:r>
            <a:endParaRPr>
              <a:solidFill>
                <a:schemeClr val="accent2"/>
              </a:solidFill>
            </a:endParaRPr>
          </a:p>
        </p:txBody>
      </p:sp>
      <p:sp>
        <p:nvSpPr>
          <p:cNvPr id="326" name="Google Shape;326;p36"/>
          <p:cNvSpPr txBox="1"/>
          <p:nvPr/>
        </p:nvSpPr>
        <p:spPr>
          <a:xfrm>
            <a:off x="351700" y="2695125"/>
            <a:ext cx="853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Sie dürfen dabei den vorhandenen Code auf keine Art und Weise erweitern oder ändern. Nicht</a:t>
            </a:r>
            <a:endParaRPr>
              <a:solidFill>
                <a:schemeClr val="accent2"/>
              </a:solidFill>
            </a:endParaRPr>
          </a:p>
          <a:p>
            <a:pPr indent="0" lvl="0" marL="0" rtl="0" algn="l">
              <a:spcBef>
                <a:spcPts val="0"/>
              </a:spcBef>
              <a:spcAft>
                <a:spcPts val="0"/>
              </a:spcAft>
              <a:buNone/>
            </a:pPr>
            <a:r>
              <a:rPr lang="en">
                <a:solidFill>
                  <a:schemeClr val="accent2"/>
                </a:solidFill>
              </a:rPr>
              <a:t>jede Lücke muss notwendigerweise auch gefüllt werden. </a:t>
            </a:r>
            <a:r>
              <a:rPr lang="en">
                <a:solidFill>
                  <a:schemeClr val="accent1"/>
                </a:solidFill>
              </a:rPr>
              <a:t>(13 Punkte)</a:t>
            </a:r>
            <a:endParaRPr>
              <a:solidFill>
                <a:schemeClr val="accent1"/>
              </a:solidFill>
            </a:endParaRPr>
          </a:p>
        </p:txBody>
      </p:sp>
      <p:pic>
        <p:nvPicPr>
          <p:cNvPr id="327" name="Google Shape;327;p36"/>
          <p:cNvPicPr preferRelativeResize="0"/>
          <p:nvPr/>
        </p:nvPicPr>
        <p:blipFill>
          <a:blip r:embed="rId3">
            <a:alphaModFix/>
          </a:blip>
          <a:stretch>
            <a:fillRect/>
          </a:stretch>
        </p:blipFill>
        <p:spPr>
          <a:xfrm>
            <a:off x="943300" y="1461325"/>
            <a:ext cx="7257398" cy="1112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7"/>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5 - Lückentext</a:t>
            </a:r>
            <a:endParaRPr/>
          </a:p>
        </p:txBody>
      </p:sp>
      <p:pic>
        <p:nvPicPr>
          <p:cNvPr id="333" name="Google Shape;333;p37"/>
          <p:cNvPicPr preferRelativeResize="0"/>
          <p:nvPr/>
        </p:nvPicPr>
        <p:blipFill>
          <a:blip r:embed="rId3">
            <a:alphaModFix/>
          </a:blip>
          <a:stretch>
            <a:fillRect/>
          </a:stretch>
        </p:blipFill>
        <p:spPr>
          <a:xfrm>
            <a:off x="57800" y="896200"/>
            <a:ext cx="4512991" cy="3233000"/>
          </a:xfrm>
          <a:prstGeom prst="rect">
            <a:avLst/>
          </a:prstGeom>
          <a:noFill/>
          <a:ln>
            <a:noFill/>
          </a:ln>
        </p:spPr>
      </p:pic>
      <p:pic>
        <p:nvPicPr>
          <p:cNvPr id="334" name="Google Shape;334;p37"/>
          <p:cNvPicPr preferRelativeResize="0"/>
          <p:nvPr/>
        </p:nvPicPr>
        <p:blipFill>
          <a:blip r:embed="rId4">
            <a:alphaModFix/>
          </a:blip>
          <a:stretch>
            <a:fillRect/>
          </a:stretch>
        </p:blipFill>
        <p:spPr>
          <a:xfrm>
            <a:off x="4877524" y="890519"/>
            <a:ext cx="4103549" cy="3362460"/>
          </a:xfrm>
          <a:prstGeom prst="rect">
            <a:avLst/>
          </a:prstGeom>
          <a:noFill/>
          <a:ln>
            <a:noFill/>
          </a:ln>
        </p:spPr>
      </p:pic>
      <p:sp>
        <p:nvSpPr>
          <p:cNvPr id="335" name="Google Shape;335;p37"/>
          <p:cNvSpPr txBox="1"/>
          <p:nvPr/>
        </p:nvSpPr>
        <p:spPr>
          <a:xfrm>
            <a:off x="223175" y="78297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interface</a:t>
            </a:r>
            <a:endParaRPr sz="1000">
              <a:solidFill>
                <a:schemeClr val="accent4"/>
              </a:solidFill>
            </a:endParaRPr>
          </a:p>
        </p:txBody>
      </p:sp>
      <p:sp>
        <p:nvSpPr>
          <p:cNvPr id="336" name="Google Shape;336;p37"/>
          <p:cNvSpPr txBox="1"/>
          <p:nvPr/>
        </p:nvSpPr>
        <p:spPr>
          <a:xfrm>
            <a:off x="1697725" y="78297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Printable</a:t>
            </a:r>
            <a:endParaRPr sz="1000">
              <a:solidFill>
                <a:schemeClr val="accent4"/>
              </a:solidFill>
            </a:endParaRPr>
          </a:p>
        </p:txBody>
      </p:sp>
      <p:sp>
        <p:nvSpPr>
          <p:cNvPr id="337" name="Google Shape;337;p37"/>
          <p:cNvSpPr txBox="1"/>
          <p:nvPr/>
        </p:nvSpPr>
        <p:spPr>
          <a:xfrm>
            <a:off x="519925" y="99987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String</a:t>
            </a:r>
            <a:endParaRPr sz="1000">
              <a:solidFill>
                <a:schemeClr val="accent4"/>
              </a:solidFill>
            </a:endParaRPr>
          </a:p>
        </p:txBody>
      </p:sp>
      <p:sp>
        <p:nvSpPr>
          <p:cNvPr id="338" name="Google Shape;338;p37"/>
          <p:cNvSpPr txBox="1"/>
          <p:nvPr/>
        </p:nvSpPr>
        <p:spPr>
          <a:xfrm>
            <a:off x="390175" y="139412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enum</a:t>
            </a:r>
            <a:endParaRPr sz="1000">
              <a:solidFill>
                <a:schemeClr val="accent4"/>
              </a:solidFill>
            </a:endParaRPr>
          </a:p>
        </p:txBody>
      </p:sp>
      <p:sp>
        <p:nvSpPr>
          <p:cNvPr id="339" name="Google Shape;339;p37"/>
          <p:cNvSpPr txBox="1"/>
          <p:nvPr/>
        </p:nvSpPr>
        <p:spPr>
          <a:xfrm>
            <a:off x="2283950" y="139412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Star</a:t>
            </a:r>
            <a:endParaRPr sz="1000">
              <a:solidFill>
                <a:schemeClr val="accent4"/>
              </a:solidFill>
            </a:endParaRPr>
          </a:p>
        </p:txBody>
      </p:sp>
      <p:sp>
        <p:nvSpPr>
          <p:cNvPr id="340" name="Google Shape;340;p37"/>
          <p:cNvSpPr txBox="1"/>
          <p:nvPr/>
        </p:nvSpPr>
        <p:spPr>
          <a:xfrm>
            <a:off x="333725" y="178837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public</a:t>
            </a:r>
            <a:endParaRPr sz="1000">
              <a:solidFill>
                <a:schemeClr val="accent4"/>
              </a:solidFill>
            </a:endParaRPr>
          </a:p>
        </p:txBody>
      </p:sp>
      <p:sp>
        <p:nvSpPr>
          <p:cNvPr id="341" name="Google Shape;341;p37"/>
          <p:cNvSpPr txBox="1"/>
          <p:nvPr/>
        </p:nvSpPr>
        <p:spPr>
          <a:xfrm>
            <a:off x="6492250" y="75072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extends</a:t>
            </a:r>
            <a:endParaRPr sz="1000">
              <a:solidFill>
                <a:schemeClr val="accent4"/>
              </a:solidFill>
            </a:endParaRPr>
          </a:p>
        </p:txBody>
      </p:sp>
      <p:sp>
        <p:nvSpPr>
          <p:cNvPr id="342" name="Google Shape;342;p37"/>
          <p:cNvSpPr txBox="1"/>
          <p:nvPr/>
        </p:nvSpPr>
        <p:spPr>
          <a:xfrm>
            <a:off x="7708825" y="75072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Person</a:t>
            </a:r>
            <a:endParaRPr sz="1000">
              <a:solidFill>
                <a:schemeClr val="accent4"/>
              </a:solidFill>
            </a:endParaRPr>
          </a:p>
        </p:txBody>
      </p:sp>
      <p:sp>
        <p:nvSpPr>
          <p:cNvPr id="343" name="Google Shape;343;p37"/>
          <p:cNvSpPr txBox="1"/>
          <p:nvPr/>
        </p:nvSpPr>
        <p:spPr>
          <a:xfrm>
            <a:off x="5618850" y="1515850"/>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super</a:t>
            </a:r>
            <a:endParaRPr sz="1000">
              <a:solidFill>
                <a:schemeClr val="accent4"/>
              </a:solidFill>
            </a:endParaRPr>
          </a:p>
        </p:txBody>
      </p:sp>
      <p:sp>
        <p:nvSpPr>
          <p:cNvPr id="344" name="Google Shape;344;p37"/>
          <p:cNvSpPr txBox="1"/>
          <p:nvPr/>
        </p:nvSpPr>
        <p:spPr>
          <a:xfrm>
            <a:off x="5481025" y="2233050"/>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public</a:t>
            </a:r>
            <a:endParaRPr sz="1000">
              <a:solidFill>
                <a:schemeClr val="accent4"/>
              </a:solidFill>
            </a:endParaRPr>
          </a:p>
        </p:txBody>
      </p:sp>
      <p:sp>
        <p:nvSpPr>
          <p:cNvPr id="345" name="Google Shape;345;p37"/>
          <p:cNvSpPr txBox="1"/>
          <p:nvPr/>
        </p:nvSpPr>
        <p:spPr>
          <a:xfrm>
            <a:off x="6713725" y="245882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this.name</a:t>
            </a:r>
            <a:endParaRPr sz="1000">
              <a:solidFill>
                <a:schemeClr val="accent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8"/>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5 - Lückentext</a:t>
            </a:r>
            <a:endParaRPr/>
          </a:p>
        </p:txBody>
      </p:sp>
      <p:pic>
        <p:nvPicPr>
          <p:cNvPr id="351" name="Google Shape;351;p38"/>
          <p:cNvPicPr preferRelativeResize="0"/>
          <p:nvPr/>
        </p:nvPicPr>
        <p:blipFill>
          <a:blip r:embed="rId3">
            <a:alphaModFix/>
          </a:blip>
          <a:stretch>
            <a:fillRect/>
          </a:stretch>
        </p:blipFill>
        <p:spPr>
          <a:xfrm>
            <a:off x="89325" y="967150"/>
            <a:ext cx="4321477" cy="3209202"/>
          </a:xfrm>
          <a:prstGeom prst="rect">
            <a:avLst/>
          </a:prstGeom>
          <a:noFill/>
          <a:ln>
            <a:noFill/>
          </a:ln>
        </p:spPr>
      </p:pic>
      <p:pic>
        <p:nvPicPr>
          <p:cNvPr id="352" name="Google Shape;352;p38"/>
          <p:cNvPicPr preferRelativeResize="0"/>
          <p:nvPr/>
        </p:nvPicPr>
        <p:blipFill>
          <a:blip r:embed="rId4">
            <a:alphaModFix/>
          </a:blip>
          <a:stretch>
            <a:fillRect/>
          </a:stretch>
        </p:blipFill>
        <p:spPr>
          <a:xfrm>
            <a:off x="4572000" y="967150"/>
            <a:ext cx="4609569" cy="3209200"/>
          </a:xfrm>
          <a:prstGeom prst="rect">
            <a:avLst/>
          </a:prstGeom>
          <a:noFill/>
          <a:ln>
            <a:noFill/>
          </a:ln>
        </p:spPr>
      </p:pic>
      <p:sp>
        <p:nvSpPr>
          <p:cNvPr id="353" name="Google Shape;353;p38"/>
          <p:cNvSpPr txBox="1"/>
          <p:nvPr/>
        </p:nvSpPr>
        <p:spPr>
          <a:xfrm>
            <a:off x="1206725" y="81522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extends</a:t>
            </a:r>
            <a:endParaRPr sz="1000">
              <a:solidFill>
                <a:schemeClr val="accent4"/>
              </a:solidFill>
            </a:endParaRPr>
          </a:p>
        </p:txBody>
      </p:sp>
      <p:sp>
        <p:nvSpPr>
          <p:cNvPr id="354" name="Google Shape;354;p38"/>
          <p:cNvSpPr txBox="1"/>
          <p:nvPr/>
        </p:nvSpPr>
        <p:spPr>
          <a:xfrm>
            <a:off x="3334300" y="2072100"/>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Character</a:t>
            </a:r>
            <a:endParaRPr sz="1000">
              <a:solidFill>
                <a:schemeClr val="accent4"/>
              </a:solidFill>
            </a:endParaRPr>
          </a:p>
        </p:txBody>
      </p:sp>
      <p:sp>
        <p:nvSpPr>
          <p:cNvPr id="355" name="Google Shape;355;p38"/>
          <p:cNvSpPr txBox="1"/>
          <p:nvPr/>
        </p:nvSpPr>
        <p:spPr>
          <a:xfrm>
            <a:off x="1261625" y="3208050"/>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name</a:t>
            </a:r>
            <a:endParaRPr sz="1000">
              <a:solidFill>
                <a:schemeClr val="accent4"/>
              </a:solidFill>
            </a:endParaRPr>
          </a:p>
        </p:txBody>
      </p:sp>
      <p:sp>
        <p:nvSpPr>
          <p:cNvPr id="356" name="Google Shape;356;p38"/>
          <p:cNvSpPr txBox="1"/>
          <p:nvPr/>
        </p:nvSpPr>
        <p:spPr>
          <a:xfrm>
            <a:off x="2565700" y="334432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name</a:t>
            </a:r>
            <a:endParaRPr sz="1000">
              <a:solidFill>
                <a:schemeClr val="accent4"/>
              </a:solidFill>
            </a:endParaRPr>
          </a:p>
        </p:txBody>
      </p:sp>
      <p:sp>
        <p:nvSpPr>
          <p:cNvPr id="357" name="Google Shape;357;p38"/>
          <p:cNvSpPr txBox="1"/>
          <p:nvPr/>
        </p:nvSpPr>
        <p:spPr>
          <a:xfrm>
            <a:off x="3568850" y="346447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name</a:t>
            </a:r>
            <a:endParaRPr sz="1000">
              <a:solidFill>
                <a:schemeClr val="accent4"/>
              </a:solidFill>
            </a:endParaRPr>
          </a:p>
        </p:txBody>
      </p:sp>
      <p:sp>
        <p:nvSpPr>
          <p:cNvPr id="358" name="Google Shape;358;p38"/>
          <p:cNvSpPr txBox="1"/>
          <p:nvPr/>
        </p:nvSpPr>
        <p:spPr>
          <a:xfrm>
            <a:off x="5994700" y="115392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aaron</a:t>
            </a:r>
            <a:endParaRPr sz="1000">
              <a:solidFill>
                <a:schemeClr val="accent4"/>
              </a:solidFill>
            </a:endParaRPr>
          </a:p>
        </p:txBody>
      </p:sp>
      <p:sp>
        <p:nvSpPr>
          <p:cNvPr id="359" name="Google Shape;359;p38"/>
          <p:cNvSpPr txBox="1"/>
          <p:nvPr/>
        </p:nvSpPr>
        <p:spPr>
          <a:xfrm>
            <a:off x="7977150" y="1153925"/>
            <a:ext cx="907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“Aaron Paul”</a:t>
            </a:r>
            <a:endParaRPr sz="1000">
              <a:solidFill>
                <a:schemeClr val="accent4"/>
              </a:solidFill>
            </a:endParaRPr>
          </a:p>
        </p:txBody>
      </p:sp>
      <p:sp>
        <p:nvSpPr>
          <p:cNvPr id="360" name="Google Shape;360;p38"/>
          <p:cNvSpPr txBox="1"/>
          <p:nvPr/>
        </p:nvSpPr>
        <p:spPr>
          <a:xfrm>
            <a:off x="5461850" y="1298275"/>
            <a:ext cx="105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Kind.Recurring</a:t>
            </a:r>
            <a:endParaRPr sz="1000">
              <a:solidFill>
                <a:schemeClr val="accent4"/>
              </a:solidFill>
            </a:endParaRPr>
          </a:p>
        </p:txBody>
      </p:sp>
      <p:sp>
        <p:nvSpPr>
          <p:cNvPr id="361" name="Google Shape;361;p38"/>
          <p:cNvSpPr txBox="1"/>
          <p:nvPr/>
        </p:nvSpPr>
        <p:spPr>
          <a:xfrm>
            <a:off x="7904700" y="1595775"/>
            <a:ext cx="105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“Will Arnett”</a:t>
            </a:r>
            <a:endParaRPr sz="1000">
              <a:solidFill>
                <a:schemeClr val="accent4"/>
              </a:solidFill>
            </a:endParaRPr>
          </a:p>
        </p:txBody>
      </p:sp>
      <p:sp>
        <p:nvSpPr>
          <p:cNvPr id="362" name="Google Shape;362;p38"/>
          <p:cNvSpPr txBox="1"/>
          <p:nvPr/>
        </p:nvSpPr>
        <p:spPr>
          <a:xfrm>
            <a:off x="5905250" y="1595775"/>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will</a:t>
            </a:r>
            <a:endParaRPr sz="1000">
              <a:solidFill>
                <a:schemeClr val="accent4"/>
              </a:solidFill>
            </a:endParaRPr>
          </a:p>
        </p:txBody>
      </p:sp>
      <p:sp>
        <p:nvSpPr>
          <p:cNvPr id="363" name="Google Shape;363;p38"/>
          <p:cNvSpPr txBox="1"/>
          <p:nvPr/>
        </p:nvSpPr>
        <p:spPr>
          <a:xfrm>
            <a:off x="5461850" y="1733400"/>
            <a:ext cx="105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Kind.Star</a:t>
            </a:r>
            <a:endParaRPr sz="1000">
              <a:solidFill>
                <a:schemeClr val="accent4"/>
              </a:solidFill>
            </a:endParaRPr>
          </a:p>
        </p:txBody>
      </p:sp>
      <p:sp>
        <p:nvSpPr>
          <p:cNvPr id="364" name="Google Shape;364;p38"/>
          <p:cNvSpPr txBox="1"/>
          <p:nvPr/>
        </p:nvSpPr>
        <p:spPr>
          <a:xfrm>
            <a:off x="5461850" y="2320900"/>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todd</a:t>
            </a:r>
            <a:endParaRPr sz="1000">
              <a:solidFill>
                <a:schemeClr val="accent4"/>
              </a:solidFill>
            </a:endParaRPr>
          </a:p>
        </p:txBody>
      </p:sp>
      <p:sp>
        <p:nvSpPr>
          <p:cNvPr id="365" name="Google Shape;365;p38"/>
          <p:cNvSpPr txBox="1"/>
          <p:nvPr/>
        </p:nvSpPr>
        <p:spPr>
          <a:xfrm>
            <a:off x="5412725" y="2945550"/>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bojack</a:t>
            </a:r>
            <a:endParaRPr sz="1000">
              <a:solidFill>
                <a:schemeClr val="accent4"/>
              </a:solidFill>
            </a:endParaRPr>
          </a:p>
        </p:txBody>
      </p:sp>
      <p:sp>
        <p:nvSpPr>
          <p:cNvPr id="366" name="Google Shape;366;p38"/>
          <p:cNvSpPr txBox="1"/>
          <p:nvPr/>
        </p:nvSpPr>
        <p:spPr>
          <a:xfrm>
            <a:off x="6806675" y="2945550"/>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diane</a:t>
            </a:r>
            <a:endParaRPr sz="1000">
              <a:solidFill>
                <a:schemeClr val="accent4"/>
              </a:solidFill>
            </a:endParaRPr>
          </a:p>
        </p:txBody>
      </p:sp>
      <p:sp>
        <p:nvSpPr>
          <p:cNvPr id="367" name="Google Shape;367;p38"/>
          <p:cNvSpPr txBox="1"/>
          <p:nvPr/>
        </p:nvSpPr>
        <p:spPr>
          <a:xfrm>
            <a:off x="6806675" y="3384650"/>
            <a:ext cx="76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4"/>
                </a:solidFill>
              </a:rPr>
              <a:t>print( )</a:t>
            </a:r>
            <a:endParaRPr sz="1000">
              <a:solidFill>
                <a:schemeClr val="accent4"/>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9"/>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Programmieren 1 Klausur aus dem SoSe 2022</a:t>
            </a:r>
            <a:endParaRPr/>
          </a:p>
        </p:txBody>
      </p:sp>
      <p:sp>
        <p:nvSpPr>
          <p:cNvPr id="373" name="Google Shape;373;p39"/>
          <p:cNvSpPr/>
          <p:nvPr>
            <p:ph idx="2" type="chart"/>
          </p:nvPr>
        </p:nvSpPr>
        <p:spPr>
          <a:xfrm>
            <a:off x="1721100" y="2342550"/>
            <a:ext cx="5701800" cy="45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Aufgabe 6 - Programmierung 1 (6 Punkte)</a:t>
            </a:r>
            <a:endParaRPr sz="2000"/>
          </a:p>
          <a:p>
            <a:pPr indent="0" lvl="0" marL="0" rtl="0" algn="l">
              <a:spcBef>
                <a:spcPts val="32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0"/>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6 - Programmierung 1</a:t>
            </a:r>
            <a:endParaRPr/>
          </a:p>
        </p:txBody>
      </p:sp>
      <p:sp>
        <p:nvSpPr>
          <p:cNvPr id="379" name="Google Shape;379;p40"/>
          <p:cNvSpPr txBox="1"/>
          <p:nvPr/>
        </p:nvSpPr>
        <p:spPr>
          <a:xfrm>
            <a:off x="271675" y="724425"/>
            <a:ext cx="8535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Schreiben Sie ein Java-Programm, welches angefangen mit der 1 in 3-er Schritten jede Ganzzahl bis einschließlich der 10000 ausgibt, wobei bei Zahlen, die ein Vielfaches von 5, oder 13, oder beidem sind, stattdessen "TUBS" ausgegeben werden soll.</a:t>
            </a:r>
            <a:endParaRPr>
              <a:solidFill>
                <a:schemeClr val="accent2"/>
              </a:solidFill>
            </a:endParaRPr>
          </a:p>
        </p:txBody>
      </p:sp>
      <p:pic>
        <p:nvPicPr>
          <p:cNvPr id="380" name="Google Shape;380;p40"/>
          <p:cNvPicPr preferRelativeResize="0"/>
          <p:nvPr/>
        </p:nvPicPr>
        <p:blipFill>
          <a:blip r:embed="rId3">
            <a:alphaModFix/>
          </a:blip>
          <a:stretch>
            <a:fillRect/>
          </a:stretch>
        </p:blipFill>
        <p:spPr>
          <a:xfrm>
            <a:off x="7929599" y="1955925"/>
            <a:ext cx="498520" cy="1974400"/>
          </a:xfrm>
          <a:prstGeom prst="rect">
            <a:avLst/>
          </a:prstGeom>
          <a:noFill/>
          <a:ln>
            <a:noFill/>
          </a:ln>
        </p:spPr>
      </p:pic>
      <p:sp>
        <p:nvSpPr>
          <p:cNvPr id="381" name="Google Shape;381;p40"/>
          <p:cNvSpPr txBox="1"/>
          <p:nvPr/>
        </p:nvSpPr>
        <p:spPr>
          <a:xfrm>
            <a:off x="7376650" y="1555725"/>
            <a:ext cx="16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accent2"/>
                </a:solidFill>
              </a:rPr>
              <a:t>Beispielausgabe:</a:t>
            </a:r>
            <a:endParaRPr/>
          </a:p>
        </p:txBody>
      </p:sp>
      <p:sp>
        <p:nvSpPr>
          <p:cNvPr id="382" name="Google Shape;382;p40"/>
          <p:cNvSpPr txBox="1"/>
          <p:nvPr/>
        </p:nvSpPr>
        <p:spPr>
          <a:xfrm>
            <a:off x="271675" y="1555725"/>
            <a:ext cx="65499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Sie dürfen davon ausgehen, dass Ihr Code in der main-Methode einer Klasse steht. Die Deklaration einer Klasse und einer main-Methode ist nicht notwendig. Erstellen Sie keine weiteren Klassen oder Methoden.</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Der Import und die Verwendung von Klassen und Methoden aus der Java-Standardbibliothek, wie den Scanner, ist nicht gestattet. Ausnahmen sind die Klasse String, System.out.print und System.out.println.</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Bitte beachten Sie, dass Sie nur dann Punkte erhalten, wenn Sie ein Java-Programm schreiben, das erkennbar geeignet um ist die Problemstellung zu lösen. </a:t>
            </a:r>
            <a:r>
              <a:rPr lang="en">
                <a:solidFill>
                  <a:schemeClr val="accent1"/>
                </a:solidFill>
              </a:rPr>
              <a:t>(6 Punkte)</a:t>
            </a:r>
            <a:endParaRPr>
              <a:solidFill>
                <a:schemeClr val="accen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1"/>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6 - Programmierung 1</a:t>
            </a:r>
            <a:endParaRPr/>
          </a:p>
        </p:txBody>
      </p:sp>
      <p:sp>
        <p:nvSpPr>
          <p:cNvPr id="388" name="Google Shape;388;p41"/>
          <p:cNvSpPr txBox="1"/>
          <p:nvPr/>
        </p:nvSpPr>
        <p:spPr>
          <a:xfrm>
            <a:off x="271675" y="724425"/>
            <a:ext cx="8535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Schreiben Sie ein Java-Programm, welches angefangen mit der 1 in 3-er Schritten jede Ganzzahl bis einschließlich der 10000 ausgibt, wobei bei Zahlen, die ein Vielfaches von 5, oder 13, oder beidem sind, stattdessen "TUBS" ausgegeben werden soll.</a:t>
            </a:r>
            <a:endParaRPr>
              <a:solidFill>
                <a:schemeClr val="accent2"/>
              </a:solidFill>
            </a:endParaRPr>
          </a:p>
        </p:txBody>
      </p:sp>
      <p:pic>
        <p:nvPicPr>
          <p:cNvPr id="389" name="Google Shape;389;p41"/>
          <p:cNvPicPr preferRelativeResize="0"/>
          <p:nvPr/>
        </p:nvPicPr>
        <p:blipFill>
          <a:blip r:embed="rId3">
            <a:alphaModFix/>
          </a:blip>
          <a:stretch>
            <a:fillRect/>
          </a:stretch>
        </p:blipFill>
        <p:spPr>
          <a:xfrm>
            <a:off x="2076450" y="1788750"/>
            <a:ext cx="4991101" cy="2178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2"/>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Programmieren 1 Klausur aus dem SoSe 2022</a:t>
            </a:r>
            <a:endParaRPr/>
          </a:p>
        </p:txBody>
      </p:sp>
      <p:sp>
        <p:nvSpPr>
          <p:cNvPr id="395" name="Google Shape;395;p42"/>
          <p:cNvSpPr/>
          <p:nvPr>
            <p:ph idx="2" type="chart"/>
          </p:nvPr>
        </p:nvSpPr>
        <p:spPr>
          <a:xfrm>
            <a:off x="1721100" y="2342550"/>
            <a:ext cx="5701800" cy="45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Aufgabe 7 - Programmierung 2 (31 Punkte)</a:t>
            </a:r>
            <a:endParaRPr sz="2000"/>
          </a:p>
          <a:p>
            <a:pPr indent="0" lvl="0" marL="0" rtl="0" algn="l">
              <a:spcBef>
                <a:spcPts val="32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3"/>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7 - Programmierung 2</a:t>
            </a:r>
            <a:endParaRPr/>
          </a:p>
        </p:txBody>
      </p:sp>
      <p:sp>
        <p:nvSpPr>
          <p:cNvPr id="401" name="Google Shape;401;p43"/>
          <p:cNvSpPr txBox="1"/>
          <p:nvPr/>
        </p:nvSpPr>
        <p:spPr>
          <a:xfrm>
            <a:off x="271675" y="724425"/>
            <a:ext cx="85359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Schreiben Sie ein Programm, welches bestimmt, welche*r Spieler*in nach einer Partie Tic-Tac-Toe gewonnen hat.</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Dafür bekommt Ihr Programm als Argument auf der Kommandozeile das Spielbrett. Das Spielbrett wird hierfür von links nach rechts und von oben nach unten mit den Zeichen "x", "o" und "-" definiert. "x" und "o" sind hier die Spielersymbole und "-" das Symbol für ein leeres Feld. Die einzelnen Zeichen sind hierbei separate Argumente.</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Ihr Programm soll nun bestimmen welche*r Spieler*in gewonnen hat. Dazu soll entweder "x" oder "o" ausgegeben werden, wenn die jeweilige Person gewonnen hat oder "-" falls niemand</a:t>
            </a:r>
            <a:endParaRPr>
              <a:solidFill>
                <a:schemeClr val="accent2"/>
              </a:solidFill>
            </a:endParaRPr>
          </a:p>
          <a:p>
            <a:pPr indent="0" lvl="0" marL="0" rtl="0" algn="l">
              <a:spcBef>
                <a:spcPts val="0"/>
              </a:spcBef>
              <a:spcAft>
                <a:spcPts val="0"/>
              </a:spcAft>
              <a:buNone/>
            </a:pPr>
            <a:r>
              <a:rPr lang="en">
                <a:solidFill>
                  <a:schemeClr val="accent2"/>
                </a:solidFill>
              </a:rPr>
              <a:t>gewonnen hat.</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Sie können davon ausgehen, dass in dem ausgefüllten Spielbrett höchstens ein Gewinner zu erkennen ist. D.h. entweder hat nur eine Person drei Zeichen in einer Reihe oder niemand.</a:t>
            </a:r>
            <a:endParaRPr>
              <a:solidFill>
                <a:schemeClr val="accen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4"/>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7 - Programmierung 2</a:t>
            </a:r>
            <a:endParaRPr/>
          </a:p>
        </p:txBody>
      </p:sp>
      <p:sp>
        <p:nvSpPr>
          <p:cNvPr id="407" name="Google Shape;407;p44"/>
          <p:cNvSpPr txBox="1"/>
          <p:nvPr/>
        </p:nvSpPr>
        <p:spPr>
          <a:xfrm>
            <a:off x="271675" y="724425"/>
            <a:ext cx="85359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Implementieren Sie eine Funktion </a:t>
            </a:r>
            <a:r>
              <a:rPr i="1" lang="en">
                <a:solidFill>
                  <a:schemeClr val="accent2"/>
                </a:solidFill>
              </a:rPr>
              <a:t>einlesen</a:t>
            </a:r>
            <a:r>
              <a:rPr lang="en">
                <a:solidFill>
                  <a:schemeClr val="accent2"/>
                </a:solidFill>
              </a:rPr>
              <a:t>, die das Spielbrett einliest und eine </a:t>
            </a:r>
            <a:r>
              <a:rPr i="1" lang="en">
                <a:solidFill>
                  <a:schemeClr val="accent2"/>
                </a:solidFill>
              </a:rPr>
              <a:t>IllegalArgumentException</a:t>
            </a:r>
            <a:r>
              <a:rPr lang="en">
                <a:solidFill>
                  <a:schemeClr val="accent2"/>
                </a:solidFill>
              </a:rPr>
              <a:t> wirft, wenn zu wenige oder falsche Zeichen im Input vorhanden sind. Implementieren Sie außerdem eine Funktion </a:t>
            </a:r>
            <a:r>
              <a:rPr i="1" lang="en">
                <a:solidFill>
                  <a:schemeClr val="accent2"/>
                </a:solidFill>
              </a:rPr>
              <a:t>bestimmen</a:t>
            </a:r>
            <a:r>
              <a:rPr lang="en">
                <a:solidFill>
                  <a:schemeClr val="accent2"/>
                </a:solidFill>
              </a:rPr>
              <a:t>, die bestimmt wer gewonnen hat.</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Implementieren Sie eine main-Funktion, die die beiden Hilfsfunktionen nutzt, um die Anforderungen zu erfüllen. Alle Exceptions die von ihrem Code geworfen werden, müssen in der main-Funktion auch behandelt und sinnvolle Fehlermeldungen ausgegeben werden.</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Bitte beachten Sie, dass Sie nur dann Punkte erhalten, wenn Sie ein Java-Programm schreiben, das erkennbar geeignet ist um die Problemstellung zu lösen.</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Verwenden Sie aussagekräftige Variablen- und Funktionsnamen und kommentieren Sie Ihren</a:t>
            </a:r>
            <a:endParaRPr>
              <a:solidFill>
                <a:schemeClr val="accent2"/>
              </a:solidFill>
            </a:endParaRPr>
          </a:p>
          <a:p>
            <a:pPr indent="0" lvl="0" marL="0" rtl="0" algn="l">
              <a:spcBef>
                <a:spcPts val="0"/>
              </a:spcBef>
              <a:spcAft>
                <a:spcPts val="0"/>
              </a:spcAft>
              <a:buNone/>
            </a:pPr>
            <a:r>
              <a:rPr lang="en">
                <a:solidFill>
                  <a:schemeClr val="accent2"/>
                </a:solidFill>
              </a:rPr>
              <a:t>Code!</a:t>
            </a:r>
            <a:endParaRPr>
              <a:solidFill>
                <a:schemeClr val="accent2"/>
              </a:solidFill>
            </a:endParaRPr>
          </a:p>
          <a:p>
            <a:pPr indent="0" lvl="0" marL="0" rtl="0" algn="l">
              <a:spcBef>
                <a:spcPts val="0"/>
              </a:spcBef>
              <a:spcAft>
                <a:spcPts val="0"/>
              </a:spcAft>
              <a:buNone/>
            </a:pPr>
            <a:r>
              <a:t/>
            </a:r>
            <a:endParaRPr>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1 - Vererbung / Fehler finden</a:t>
            </a:r>
            <a:endParaRPr/>
          </a:p>
        </p:txBody>
      </p:sp>
      <p:pic>
        <p:nvPicPr>
          <p:cNvPr id="97" name="Google Shape;97;p18"/>
          <p:cNvPicPr preferRelativeResize="0"/>
          <p:nvPr/>
        </p:nvPicPr>
        <p:blipFill>
          <a:blip r:embed="rId3">
            <a:alphaModFix/>
          </a:blip>
          <a:stretch>
            <a:fillRect/>
          </a:stretch>
        </p:blipFill>
        <p:spPr>
          <a:xfrm>
            <a:off x="232575" y="1540775"/>
            <a:ext cx="3784950" cy="2829976"/>
          </a:xfrm>
          <a:prstGeom prst="rect">
            <a:avLst/>
          </a:prstGeom>
          <a:noFill/>
          <a:ln>
            <a:noFill/>
          </a:ln>
        </p:spPr>
      </p:pic>
      <p:pic>
        <p:nvPicPr>
          <p:cNvPr id="98" name="Google Shape;98;p18"/>
          <p:cNvPicPr preferRelativeResize="0"/>
          <p:nvPr/>
        </p:nvPicPr>
        <p:blipFill>
          <a:blip r:embed="rId4">
            <a:alphaModFix/>
          </a:blip>
          <a:stretch>
            <a:fillRect/>
          </a:stretch>
        </p:blipFill>
        <p:spPr>
          <a:xfrm>
            <a:off x="4673175" y="1540774"/>
            <a:ext cx="4134326" cy="2829976"/>
          </a:xfrm>
          <a:prstGeom prst="rect">
            <a:avLst/>
          </a:prstGeom>
          <a:noFill/>
          <a:ln>
            <a:noFill/>
          </a:ln>
        </p:spPr>
      </p:pic>
      <p:sp>
        <p:nvSpPr>
          <p:cNvPr id="99" name="Google Shape;99;p18"/>
          <p:cNvSpPr txBox="1"/>
          <p:nvPr/>
        </p:nvSpPr>
        <p:spPr>
          <a:xfrm>
            <a:off x="271675" y="724425"/>
            <a:ext cx="8535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Dieser Java-Code definiert eine Vererbungshierarchie und nutzt diese in der Methode </a:t>
            </a:r>
            <a:r>
              <a:rPr i="1" lang="en">
                <a:solidFill>
                  <a:schemeClr val="accent2"/>
                </a:solidFill>
              </a:rPr>
              <a:t>aufgabe()</a:t>
            </a:r>
            <a:r>
              <a:rPr lang="en">
                <a:solidFill>
                  <a:schemeClr val="accent2"/>
                </a:solidFill>
              </a:rPr>
              <a:t>. In dieser Methode sind mindestens 6 Fehler enthalten. Für die volle Punktzahl müssen Sie 5 Zeilennummern mit Fehlern nennen und diesen in einem Satz beschreiben.</a:t>
            </a:r>
            <a:r>
              <a:rPr lang="en"/>
              <a:t> </a:t>
            </a:r>
            <a:r>
              <a:rPr lang="en">
                <a:solidFill>
                  <a:schemeClr val="accent1"/>
                </a:solidFill>
              </a:rPr>
              <a:t>(5 Punkte)</a:t>
            </a:r>
            <a:endParaRPr>
              <a:solidFill>
                <a:schemeClr val="accent1"/>
              </a:solidFill>
            </a:endParaRPr>
          </a:p>
        </p:txBody>
      </p:sp>
      <p:grpSp>
        <p:nvGrpSpPr>
          <p:cNvPr id="100" name="Google Shape;100;p18"/>
          <p:cNvGrpSpPr/>
          <p:nvPr/>
        </p:nvGrpSpPr>
        <p:grpSpPr>
          <a:xfrm>
            <a:off x="2435925" y="1756750"/>
            <a:ext cx="4364800" cy="634025"/>
            <a:chOff x="2435925" y="1756750"/>
            <a:chExt cx="4364800" cy="634025"/>
          </a:xfrm>
        </p:grpSpPr>
        <p:sp>
          <p:nvSpPr>
            <p:cNvPr id="101" name="Google Shape;101;p18"/>
            <p:cNvSpPr/>
            <p:nvPr/>
          </p:nvSpPr>
          <p:spPr>
            <a:xfrm>
              <a:off x="5342725" y="2218575"/>
              <a:ext cx="1458000" cy="172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 name="Google Shape;102;p18"/>
            <p:cNvSpPr/>
            <p:nvPr/>
          </p:nvSpPr>
          <p:spPr>
            <a:xfrm>
              <a:off x="2435925" y="1756750"/>
              <a:ext cx="2136000" cy="2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feuerSpeien() ist private</a:t>
              </a:r>
              <a:endParaRPr/>
            </a:p>
          </p:txBody>
        </p:sp>
        <p:cxnSp>
          <p:nvCxnSpPr>
            <p:cNvPr id="103" name="Google Shape;103;p18"/>
            <p:cNvCxnSpPr>
              <a:stCxn id="101" idx="1"/>
              <a:endCxn id="102" idx="3"/>
            </p:cNvCxnSpPr>
            <p:nvPr/>
          </p:nvCxnSpPr>
          <p:spPr>
            <a:xfrm rot="10800000">
              <a:off x="4572025" y="1888275"/>
              <a:ext cx="770700" cy="416400"/>
            </a:xfrm>
            <a:prstGeom prst="straightConnector1">
              <a:avLst/>
            </a:prstGeom>
            <a:noFill/>
            <a:ln cap="flat" cmpd="sng" w="9525">
              <a:solidFill>
                <a:schemeClr val="dk2"/>
              </a:solidFill>
              <a:prstDash val="solid"/>
              <a:round/>
              <a:headEnd len="med" w="med" type="none"/>
              <a:tailEnd len="med" w="med" type="none"/>
            </a:ln>
          </p:spPr>
        </p:cxnSp>
      </p:grpSp>
      <p:grpSp>
        <p:nvGrpSpPr>
          <p:cNvPr id="104" name="Google Shape;104;p18"/>
          <p:cNvGrpSpPr/>
          <p:nvPr/>
        </p:nvGrpSpPr>
        <p:grpSpPr>
          <a:xfrm>
            <a:off x="1429875" y="2131950"/>
            <a:ext cx="7055050" cy="748200"/>
            <a:chOff x="1429875" y="2131950"/>
            <a:chExt cx="7055050" cy="748200"/>
          </a:xfrm>
        </p:grpSpPr>
        <p:sp>
          <p:nvSpPr>
            <p:cNvPr id="105" name="Google Shape;105;p18"/>
            <p:cNvSpPr/>
            <p:nvPr/>
          </p:nvSpPr>
          <p:spPr>
            <a:xfrm>
              <a:off x="5342725" y="2707950"/>
              <a:ext cx="3142200" cy="172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 name="Google Shape;106;p18"/>
            <p:cNvSpPr/>
            <p:nvPr/>
          </p:nvSpPr>
          <p:spPr>
            <a:xfrm>
              <a:off x="1429875" y="2131950"/>
              <a:ext cx="3142200" cy="43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Erdfabelwesen kann nicht zu Feuerfabelwesen gecastet werden</a:t>
              </a:r>
              <a:endParaRPr/>
            </a:p>
          </p:txBody>
        </p:sp>
        <p:cxnSp>
          <p:nvCxnSpPr>
            <p:cNvPr id="107" name="Google Shape;107;p18"/>
            <p:cNvCxnSpPr>
              <a:stCxn id="105" idx="1"/>
              <a:endCxn id="106" idx="3"/>
            </p:cNvCxnSpPr>
            <p:nvPr/>
          </p:nvCxnSpPr>
          <p:spPr>
            <a:xfrm rot="10800000">
              <a:off x="4572025" y="2351850"/>
              <a:ext cx="770700" cy="442200"/>
            </a:xfrm>
            <a:prstGeom prst="straightConnector1">
              <a:avLst/>
            </a:prstGeom>
            <a:noFill/>
            <a:ln cap="flat" cmpd="sng" w="9525">
              <a:solidFill>
                <a:schemeClr val="dk2"/>
              </a:solidFill>
              <a:prstDash val="solid"/>
              <a:round/>
              <a:headEnd len="med" w="med" type="none"/>
              <a:tailEnd len="med" w="med" type="none"/>
            </a:ln>
          </p:spPr>
        </p:cxnSp>
      </p:grpSp>
      <p:grpSp>
        <p:nvGrpSpPr>
          <p:cNvPr id="108" name="Google Shape;108;p18"/>
          <p:cNvGrpSpPr/>
          <p:nvPr/>
        </p:nvGrpSpPr>
        <p:grpSpPr>
          <a:xfrm>
            <a:off x="1429875" y="2684150"/>
            <a:ext cx="5950450" cy="541675"/>
            <a:chOff x="1429875" y="2684150"/>
            <a:chExt cx="5950450" cy="541675"/>
          </a:xfrm>
        </p:grpSpPr>
        <p:sp>
          <p:nvSpPr>
            <p:cNvPr id="109" name="Google Shape;109;p18"/>
            <p:cNvSpPr/>
            <p:nvPr/>
          </p:nvSpPr>
          <p:spPr>
            <a:xfrm>
              <a:off x="5342725" y="3053625"/>
              <a:ext cx="2037600" cy="172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 name="Google Shape;110;p18"/>
            <p:cNvSpPr/>
            <p:nvPr/>
          </p:nvSpPr>
          <p:spPr>
            <a:xfrm>
              <a:off x="1429875" y="2684150"/>
              <a:ext cx="3142200" cy="43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Object</a:t>
              </a:r>
              <a:r>
                <a:rPr lang="en"/>
                <a:t> kann nicht zu Feuerfabelwesen konvertiert werden</a:t>
              </a:r>
              <a:endParaRPr/>
            </a:p>
          </p:txBody>
        </p:sp>
        <p:cxnSp>
          <p:nvCxnSpPr>
            <p:cNvPr id="111" name="Google Shape;111;p18"/>
            <p:cNvCxnSpPr>
              <a:stCxn id="110" idx="3"/>
              <a:endCxn id="109" idx="1"/>
            </p:cNvCxnSpPr>
            <p:nvPr/>
          </p:nvCxnSpPr>
          <p:spPr>
            <a:xfrm>
              <a:off x="4572075" y="2904050"/>
              <a:ext cx="770700" cy="235800"/>
            </a:xfrm>
            <a:prstGeom prst="straightConnector1">
              <a:avLst/>
            </a:prstGeom>
            <a:noFill/>
            <a:ln cap="flat" cmpd="sng" w="9525">
              <a:solidFill>
                <a:schemeClr val="dk2"/>
              </a:solidFill>
              <a:prstDash val="solid"/>
              <a:round/>
              <a:headEnd len="med" w="med" type="none"/>
              <a:tailEnd len="med" w="med" type="none"/>
            </a:ln>
          </p:spPr>
        </p:cxnSp>
      </p:grpSp>
      <p:grpSp>
        <p:nvGrpSpPr>
          <p:cNvPr id="112" name="Google Shape;112;p18"/>
          <p:cNvGrpSpPr/>
          <p:nvPr/>
        </p:nvGrpSpPr>
        <p:grpSpPr>
          <a:xfrm>
            <a:off x="1135125" y="3225825"/>
            <a:ext cx="6598300" cy="496525"/>
            <a:chOff x="1135125" y="3225825"/>
            <a:chExt cx="6598300" cy="496525"/>
          </a:xfrm>
        </p:grpSpPr>
        <p:sp>
          <p:nvSpPr>
            <p:cNvPr id="113" name="Google Shape;113;p18"/>
            <p:cNvSpPr/>
            <p:nvPr/>
          </p:nvSpPr>
          <p:spPr>
            <a:xfrm>
              <a:off x="5342725" y="3550150"/>
              <a:ext cx="2390700" cy="172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 name="Google Shape;114;p18"/>
            <p:cNvSpPr/>
            <p:nvPr/>
          </p:nvSpPr>
          <p:spPr>
            <a:xfrm>
              <a:off x="1135125" y="3225825"/>
              <a:ext cx="3436800" cy="43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glumanda ist vom Typ Feuerfabelwesen und nicht vom Typ Phoenix</a:t>
              </a:r>
              <a:endParaRPr/>
            </a:p>
          </p:txBody>
        </p:sp>
        <p:cxnSp>
          <p:nvCxnSpPr>
            <p:cNvPr id="115" name="Google Shape;115;p18"/>
            <p:cNvCxnSpPr>
              <a:stCxn id="114" idx="3"/>
            </p:cNvCxnSpPr>
            <p:nvPr/>
          </p:nvCxnSpPr>
          <p:spPr>
            <a:xfrm>
              <a:off x="4571925" y="3445725"/>
              <a:ext cx="746400" cy="148800"/>
            </a:xfrm>
            <a:prstGeom prst="straightConnector1">
              <a:avLst/>
            </a:prstGeom>
            <a:noFill/>
            <a:ln cap="flat" cmpd="sng" w="9525">
              <a:solidFill>
                <a:schemeClr val="dk2"/>
              </a:solidFill>
              <a:prstDash val="solid"/>
              <a:round/>
              <a:headEnd len="med" w="med" type="none"/>
              <a:tailEnd len="med" w="med" type="none"/>
            </a:ln>
          </p:spPr>
        </p:cxnSp>
      </p:grpSp>
      <p:grpSp>
        <p:nvGrpSpPr>
          <p:cNvPr id="116" name="Google Shape;116;p18"/>
          <p:cNvGrpSpPr/>
          <p:nvPr/>
        </p:nvGrpSpPr>
        <p:grpSpPr>
          <a:xfrm>
            <a:off x="1429875" y="3722350"/>
            <a:ext cx="6566050" cy="472325"/>
            <a:chOff x="1429875" y="3722350"/>
            <a:chExt cx="6566050" cy="472325"/>
          </a:xfrm>
        </p:grpSpPr>
        <p:sp>
          <p:nvSpPr>
            <p:cNvPr id="117" name="Google Shape;117;p18"/>
            <p:cNvSpPr/>
            <p:nvPr/>
          </p:nvSpPr>
          <p:spPr>
            <a:xfrm>
              <a:off x="5342725" y="3722350"/>
              <a:ext cx="2653200" cy="172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 name="Google Shape;118;p18"/>
            <p:cNvSpPr/>
            <p:nvPr/>
          </p:nvSpPr>
          <p:spPr>
            <a:xfrm>
              <a:off x="1429875" y="3754875"/>
              <a:ext cx="3142200" cy="43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Erdfabelwesen</a:t>
              </a:r>
              <a:r>
                <a:rPr lang="en"/>
                <a:t> kann nicht zu Feuerfabelwesen konvertiert werden</a:t>
              </a:r>
              <a:endParaRPr/>
            </a:p>
          </p:txBody>
        </p:sp>
        <p:cxnSp>
          <p:nvCxnSpPr>
            <p:cNvPr id="119" name="Google Shape;119;p18"/>
            <p:cNvCxnSpPr>
              <a:stCxn id="118" idx="3"/>
              <a:endCxn id="117" idx="1"/>
            </p:cNvCxnSpPr>
            <p:nvPr/>
          </p:nvCxnSpPr>
          <p:spPr>
            <a:xfrm flipH="1" rot="10800000">
              <a:off x="4572075" y="3808575"/>
              <a:ext cx="770700" cy="166200"/>
            </a:xfrm>
            <a:prstGeom prst="straightConnector1">
              <a:avLst/>
            </a:prstGeom>
            <a:noFill/>
            <a:ln cap="flat" cmpd="sng" w="9525">
              <a:solidFill>
                <a:schemeClr val="dk2"/>
              </a:solidFill>
              <a:prstDash val="solid"/>
              <a:round/>
              <a:headEnd len="med" w="med" type="none"/>
              <a:tailEnd len="med" w="med" type="none"/>
            </a:ln>
          </p:spPr>
        </p:cxnSp>
      </p:grpSp>
      <p:grpSp>
        <p:nvGrpSpPr>
          <p:cNvPr id="120" name="Google Shape;120;p18"/>
          <p:cNvGrpSpPr/>
          <p:nvPr/>
        </p:nvGrpSpPr>
        <p:grpSpPr>
          <a:xfrm>
            <a:off x="1429875" y="3888675"/>
            <a:ext cx="5950450" cy="835050"/>
            <a:chOff x="1429875" y="3888675"/>
            <a:chExt cx="5950450" cy="835050"/>
          </a:xfrm>
        </p:grpSpPr>
        <p:sp>
          <p:nvSpPr>
            <p:cNvPr id="121" name="Google Shape;121;p18"/>
            <p:cNvSpPr/>
            <p:nvPr/>
          </p:nvSpPr>
          <p:spPr>
            <a:xfrm>
              <a:off x="5342725" y="3888675"/>
              <a:ext cx="2037600" cy="172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 name="Google Shape;122;p18"/>
            <p:cNvSpPr/>
            <p:nvPr/>
          </p:nvSpPr>
          <p:spPr>
            <a:xfrm>
              <a:off x="1429875" y="4283925"/>
              <a:ext cx="3142200" cy="43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fw1</a:t>
              </a:r>
              <a:r>
                <a:rPr lang="en">
                  <a:solidFill>
                    <a:schemeClr val="dk1"/>
                  </a:solidFill>
                </a:rPr>
                <a:t> ist vom Typ Fabelwesen und nicht vom Typ Phoenix</a:t>
              </a:r>
              <a:endParaRPr/>
            </a:p>
          </p:txBody>
        </p:sp>
        <p:cxnSp>
          <p:nvCxnSpPr>
            <p:cNvPr id="123" name="Google Shape;123;p18"/>
            <p:cNvCxnSpPr>
              <a:stCxn id="122" idx="3"/>
              <a:endCxn id="121" idx="1"/>
            </p:cNvCxnSpPr>
            <p:nvPr/>
          </p:nvCxnSpPr>
          <p:spPr>
            <a:xfrm flipH="1" rot="10800000">
              <a:off x="4572075" y="3974925"/>
              <a:ext cx="770700" cy="5289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5"/>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7 - Programmierung 2</a:t>
            </a:r>
            <a:endParaRPr/>
          </a:p>
        </p:txBody>
      </p:sp>
      <p:sp>
        <p:nvSpPr>
          <p:cNvPr id="413" name="Google Shape;413;p45"/>
          <p:cNvSpPr txBox="1"/>
          <p:nvPr/>
        </p:nvSpPr>
        <p:spPr>
          <a:xfrm>
            <a:off x="271675" y="724425"/>
            <a:ext cx="8535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Hinweise:</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Der Import und die Verwendung von Klassen und Methoden aus der Java-Standardbibliothek, wie den </a:t>
            </a:r>
            <a:r>
              <a:rPr i="1" lang="en">
                <a:solidFill>
                  <a:schemeClr val="accent2"/>
                </a:solidFill>
              </a:rPr>
              <a:t>Scanner</a:t>
            </a:r>
            <a:r>
              <a:rPr lang="en">
                <a:solidFill>
                  <a:schemeClr val="accent2"/>
                </a:solidFill>
              </a:rPr>
              <a:t>, ist nicht gestattet.</a:t>
            </a:r>
            <a:br>
              <a:rPr lang="en">
                <a:solidFill>
                  <a:schemeClr val="accent2"/>
                </a:solidFill>
              </a:rPr>
            </a:b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Lösungen, die dagegen verstoßen, werden nicht gewertet. Ausnahmen sind die Klasse </a:t>
            </a:r>
            <a:r>
              <a:rPr i="1" lang="en">
                <a:solidFill>
                  <a:schemeClr val="accent2"/>
                </a:solidFill>
              </a:rPr>
              <a:t>String</a:t>
            </a:r>
            <a:r>
              <a:rPr lang="en">
                <a:solidFill>
                  <a:schemeClr val="accent2"/>
                </a:solidFill>
              </a:rPr>
              <a:t>, </a:t>
            </a:r>
            <a:r>
              <a:rPr i="1" lang="en">
                <a:solidFill>
                  <a:schemeClr val="accent2"/>
                </a:solidFill>
              </a:rPr>
              <a:t>System.out.print</a:t>
            </a:r>
            <a:r>
              <a:rPr lang="en">
                <a:solidFill>
                  <a:schemeClr val="accent2"/>
                </a:solidFill>
              </a:rPr>
              <a:t> und </a:t>
            </a:r>
            <a:r>
              <a:rPr i="1" lang="en">
                <a:solidFill>
                  <a:schemeClr val="accent2"/>
                </a:solidFill>
              </a:rPr>
              <a:t>System.out.println</a:t>
            </a:r>
            <a:r>
              <a:rPr lang="en">
                <a:solidFill>
                  <a:schemeClr val="accent2"/>
                </a:solidFill>
              </a:rPr>
              <a:t>.</a:t>
            </a:r>
            <a:br>
              <a:rPr lang="en">
                <a:solidFill>
                  <a:schemeClr val="accent2"/>
                </a:solidFill>
              </a:rPr>
            </a:b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Sie sollen das Spiel Tic-Tac-Toe an sich </a:t>
            </a:r>
            <a:r>
              <a:rPr b="1" lang="en">
                <a:solidFill>
                  <a:schemeClr val="accent2"/>
                </a:solidFill>
              </a:rPr>
              <a:t>nicht</a:t>
            </a:r>
            <a:r>
              <a:rPr lang="en">
                <a:solidFill>
                  <a:schemeClr val="accent2"/>
                </a:solidFill>
              </a:rPr>
              <a:t> implementieren! Einzig die Prüfung, wer gewonnen hat, soll von Ihnen implementiert werden.</a:t>
            </a:r>
            <a:endParaRPr>
              <a:solidFill>
                <a:schemeClr val="accen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6"/>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7 - Programmierung 2</a:t>
            </a:r>
            <a:endParaRPr/>
          </a:p>
        </p:txBody>
      </p:sp>
      <p:sp>
        <p:nvSpPr>
          <p:cNvPr id="419" name="Google Shape;419;p46"/>
          <p:cNvSpPr txBox="1"/>
          <p:nvPr/>
        </p:nvSpPr>
        <p:spPr>
          <a:xfrm>
            <a:off x="271675" y="724425"/>
            <a:ext cx="85359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Spielregeln</a:t>
            </a:r>
            <a:r>
              <a:rPr lang="en">
                <a:solidFill>
                  <a:schemeClr val="accent2"/>
                </a:solidFill>
              </a:rPr>
              <a:t>:</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Das Spielbrett ist 3x3 Felder groß.</a:t>
            </a:r>
            <a:br>
              <a:rPr lang="en">
                <a:solidFill>
                  <a:schemeClr val="accent2"/>
                </a:solidFill>
              </a:rPr>
            </a:b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Es gibt zwei Spieler*innen.</a:t>
            </a:r>
            <a:br>
              <a:rPr lang="en">
                <a:solidFill>
                  <a:schemeClr val="accent2"/>
                </a:solidFill>
              </a:rPr>
            </a:b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Ein*e Spieler*in hat das “x” als Symbol, die andere Person das “o”.</a:t>
            </a:r>
            <a:br>
              <a:rPr lang="en">
                <a:solidFill>
                  <a:schemeClr val="accent2"/>
                </a:solidFill>
              </a:rPr>
            </a:b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Die Spieler*innen schreiben abwechselnd ihr Symbol in ein freies Feld.</a:t>
            </a:r>
            <a:br>
              <a:rPr lang="en">
                <a:solidFill>
                  <a:schemeClr val="accent2"/>
                </a:solidFill>
              </a:rPr>
            </a:b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Das Spiel ist zu Ende, wenn das Spielbrett voll ist oder ein*e Spieler*in gewonnen hat.</a:t>
            </a:r>
            <a:br>
              <a:rPr lang="en">
                <a:solidFill>
                  <a:schemeClr val="accent2"/>
                </a:solidFill>
              </a:rPr>
            </a:b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Ein*e Spieler*in gewinnt, wenn drei ihrer Zeichen direkt nebeneinander liegen. Das ist in horizontaler, vertikaler und diagonaler Richtung möglich.</a:t>
            </a:r>
            <a:endParaRPr>
              <a:solidFill>
                <a:schemeClr val="accen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7"/>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7 - Programmierung 2</a:t>
            </a:r>
            <a:endParaRPr/>
          </a:p>
        </p:txBody>
      </p:sp>
      <p:sp>
        <p:nvSpPr>
          <p:cNvPr id="425" name="Google Shape;425;p47"/>
          <p:cNvSpPr txBox="1"/>
          <p:nvPr/>
        </p:nvSpPr>
        <p:spPr>
          <a:xfrm>
            <a:off x="271675" y="724425"/>
            <a:ext cx="8535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Beispiel</a:t>
            </a:r>
            <a:r>
              <a:rPr lang="en">
                <a:solidFill>
                  <a:schemeClr val="accent2"/>
                </a:solidFill>
              </a:rPr>
              <a:t>:</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i="1" lang="en">
                <a:solidFill>
                  <a:schemeClr val="accent2"/>
                </a:solidFill>
              </a:rPr>
              <a:t>java IhrProgramm x x x - x o - o o</a:t>
            </a:r>
            <a:r>
              <a:rPr lang="en">
                <a:solidFill>
                  <a:schemeClr val="accent2"/>
                </a:solidFill>
              </a:rPr>
              <a:t> ist der Aufruf ihres Programmes mit den Argumenten, die folgendes Spielbrett beschreiben. Beachten Sie, dass die Argumente mit Leerzeichen getrennt sind.</a:t>
            </a:r>
            <a:endParaRPr>
              <a:solidFill>
                <a:schemeClr val="accent2"/>
              </a:solidFill>
            </a:endParaRPr>
          </a:p>
        </p:txBody>
      </p:sp>
      <p:pic>
        <p:nvPicPr>
          <p:cNvPr id="426" name="Google Shape;426;p47"/>
          <p:cNvPicPr preferRelativeResize="0"/>
          <p:nvPr/>
        </p:nvPicPr>
        <p:blipFill>
          <a:blip r:embed="rId3">
            <a:alphaModFix/>
          </a:blip>
          <a:stretch>
            <a:fillRect/>
          </a:stretch>
        </p:blipFill>
        <p:spPr>
          <a:xfrm>
            <a:off x="3688225" y="1800200"/>
            <a:ext cx="1767550" cy="1543100"/>
          </a:xfrm>
          <a:prstGeom prst="rect">
            <a:avLst/>
          </a:prstGeom>
          <a:noFill/>
          <a:ln>
            <a:noFill/>
          </a:ln>
        </p:spPr>
      </p:pic>
      <p:sp>
        <p:nvSpPr>
          <p:cNvPr id="427" name="Google Shape;427;p47"/>
          <p:cNvSpPr txBox="1"/>
          <p:nvPr/>
        </p:nvSpPr>
        <p:spPr>
          <a:xfrm>
            <a:off x="304050" y="3263150"/>
            <a:ext cx="853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Die erwartete Ausgabe ist "x", da die Person mit dem Symbol x durch die oberste Reihe ge-</a:t>
            </a:r>
            <a:endParaRPr>
              <a:solidFill>
                <a:schemeClr val="accent2"/>
              </a:solidFill>
            </a:endParaRPr>
          </a:p>
          <a:p>
            <a:pPr indent="0" lvl="0" marL="0" rtl="0" algn="l">
              <a:spcBef>
                <a:spcPts val="0"/>
              </a:spcBef>
              <a:spcAft>
                <a:spcPts val="0"/>
              </a:spcAft>
              <a:buNone/>
            </a:pPr>
            <a:r>
              <a:rPr lang="en">
                <a:solidFill>
                  <a:schemeClr val="accent2"/>
                </a:solidFill>
              </a:rPr>
              <a:t>wonnen hat. </a:t>
            </a:r>
            <a:r>
              <a:rPr lang="en">
                <a:solidFill>
                  <a:schemeClr val="accent1"/>
                </a:solidFill>
              </a:rPr>
              <a:t>(31 Punkte)</a:t>
            </a:r>
            <a:endParaRPr>
              <a:solidFill>
                <a:schemeClr val="accen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8"/>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7 - Programmierung 2</a:t>
            </a:r>
            <a:endParaRPr/>
          </a:p>
        </p:txBody>
      </p:sp>
      <p:pic>
        <p:nvPicPr>
          <p:cNvPr id="433" name="Google Shape;433;p48"/>
          <p:cNvPicPr preferRelativeResize="0"/>
          <p:nvPr/>
        </p:nvPicPr>
        <p:blipFill>
          <a:blip r:embed="rId3">
            <a:alphaModFix/>
          </a:blip>
          <a:stretch>
            <a:fillRect/>
          </a:stretch>
        </p:blipFill>
        <p:spPr>
          <a:xfrm>
            <a:off x="152400" y="1512832"/>
            <a:ext cx="8839203" cy="211781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9"/>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7 - Programmierung 2</a:t>
            </a:r>
            <a:endParaRPr/>
          </a:p>
        </p:txBody>
      </p:sp>
      <p:pic>
        <p:nvPicPr>
          <p:cNvPr id="439" name="Google Shape;439;p49"/>
          <p:cNvPicPr preferRelativeResize="0"/>
          <p:nvPr/>
        </p:nvPicPr>
        <p:blipFill>
          <a:blip r:embed="rId3">
            <a:alphaModFix/>
          </a:blip>
          <a:stretch>
            <a:fillRect/>
          </a:stretch>
        </p:blipFill>
        <p:spPr>
          <a:xfrm>
            <a:off x="152400" y="1408582"/>
            <a:ext cx="8839204" cy="232633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0"/>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7 - Programmierung 2</a:t>
            </a:r>
            <a:endParaRPr/>
          </a:p>
        </p:txBody>
      </p:sp>
      <p:pic>
        <p:nvPicPr>
          <p:cNvPr id="445" name="Google Shape;445;p50"/>
          <p:cNvPicPr preferRelativeResize="0"/>
          <p:nvPr/>
        </p:nvPicPr>
        <p:blipFill>
          <a:blip r:embed="rId3">
            <a:alphaModFix/>
          </a:blip>
          <a:stretch>
            <a:fillRect/>
          </a:stretch>
        </p:blipFill>
        <p:spPr>
          <a:xfrm>
            <a:off x="1064675" y="1049611"/>
            <a:ext cx="7014649" cy="30442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Programmieren 1 Klausur aus dem SoSe 2022</a:t>
            </a:r>
            <a:endParaRPr/>
          </a:p>
        </p:txBody>
      </p:sp>
      <p:sp>
        <p:nvSpPr>
          <p:cNvPr id="129" name="Google Shape;129;p19"/>
          <p:cNvSpPr/>
          <p:nvPr>
            <p:ph idx="2" type="chart"/>
          </p:nvPr>
        </p:nvSpPr>
        <p:spPr>
          <a:xfrm>
            <a:off x="1721100" y="2342550"/>
            <a:ext cx="5701800" cy="45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Aufgabe 2 - Syntax (10 Punkte)</a:t>
            </a:r>
            <a:endParaRPr sz="2000"/>
          </a:p>
          <a:p>
            <a:pPr indent="0" lvl="0" marL="0" rtl="0" algn="l">
              <a:spcBef>
                <a:spcPts val="32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2 - Syntax</a:t>
            </a:r>
            <a:endParaRPr/>
          </a:p>
        </p:txBody>
      </p:sp>
      <p:sp>
        <p:nvSpPr>
          <p:cNvPr id="135" name="Google Shape;135;p20"/>
          <p:cNvSpPr txBox="1"/>
          <p:nvPr/>
        </p:nvSpPr>
        <p:spPr>
          <a:xfrm>
            <a:off x="271675" y="724425"/>
            <a:ext cx="853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Jedem der folgenden Ausdrücke geht die Deklaration int x = 42; voraus. Geben Sie für jeden der Ausdrücke den Java-Datentyp und den Wert des Ausdrucks an. </a:t>
            </a:r>
            <a:r>
              <a:rPr lang="en">
                <a:solidFill>
                  <a:schemeClr val="accent1"/>
                </a:solidFill>
              </a:rPr>
              <a:t>(10 Punkte)</a:t>
            </a:r>
            <a:endParaRPr>
              <a:solidFill>
                <a:schemeClr val="accent1"/>
              </a:solidFill>
            </a:endParaRPr>
          </a:p>
        </p:txBody>
      </p:sp>
      <p:sp>
        <p:nvSpPr>
          <p:cNvPr id="136" name="Google Shape;136;p20"/>
          <p:cNvSpPr/>
          <p:nvPr/>
        </p:nvSpPr>
        <p:spPr>
          <a:xfrm>
            <a:off x="1072200" y="1554075"/>
            <a:ext cx="2985000" cy="3783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Ausdruck</a:t>
            </a:r>
            <a:endParaRPr/>
          </a:p>
        </p:txBody>
      </p:sp>
      <p:sp>
        <p:nvSpPr>
          <p:cNvPr id="137" name="Google Shape;137;p20"/>
          <p:cNvSpPr/>
          <p:nvPr/>
        </p:nvSpPr>
        <p:spPr>
          <a:xfrm>
            <a:off x="4057200" y="1554075"/>
            <a:ext cx="2007300" cy="3783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Typ</a:t>
            </a:r>
            <a:endParaRPr/>
          </a:p>
        </p:txBody>
      </p:sp>
      <p:sp>
        <p:nvSpPr>
          <p:cNvPr id="138" name="Google Shape;138;p20"/>
          <p:cNvSpPr/>
          <p:nvPr/>
        </p:nvSpPr>
        <p:spPr>
          <a:xfrm>
            <a:off x="6064500" y="1554075"/>
            <a:ext cx="2007300" cy="3783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Wert</a:t>
            </a:r>
            <a:endParaRPr/>
          </a:p>
        </p:txBody>
      </p:sp>
      <p:sp>
        <p:nvSpPr>
          <p:cNvPr id="139" name="Google Shape;139;p20"/>
          <p:cNvSpPr/>
          <p:nvPr/>
        </p:nvSpPr>
        <p:spPr>
          <a:xfrm>
            <a:off x="1072200" y="1932375"/>
            <a:ext cx="2985000" cy="37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a:t>
            </a:r>
            <a:r>
              <a:rPr lang="en"/>
              <a:t>++ % 20</a:t>
            </a:r>
            <a:endParaRPr/>
          </a:p>
        </p:txBody>
      </p:sp>
      <p:grpSp>
        <p:nvGrpSpPr>
          <p:cNvPr id="140" name="Google Shape;140;p20"/>
          <p:cNvGrpSpPr/>
          <p:nvPr/>
        </p:nvGrpSpPr>
        <p:grpSpPr>
          <a:xfrm>
            <a:off x="4057200" y="1932375"/>
            <a:ext cx="4014600" cy="378300"/>
            <a:chOff x="4057200" y="1932375"/>
            <a:chExt cx="4014600" cy="378300"/>
          </a:xfrm>
        </p:grpSpPr>
        <p:sp>
          <p:nvSpPr>
            <p:cNvPr id="141" name="Google Shape;141;p20"/>
            <p:cNvSpPr/>
            <p:nvPr/>
          </p:nvSpPr>
          <p:spPr>
            <a:xfrm>
              <a:off x="4057200" y="1932375"/>
              <a:ext cx="2007300" cy="37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a:t>
              </a:r>
              <a:r>
                <a:rPr lang="en"/>
                <a:t>nt</a:t>
              </a:r>
              <a:endParaRPr/>
            </a:p>
          </p:txBody>
        </p:sp>
        <p:sp>
          <p:nvSpPr>
            <p:cNvPr id="142" name="Google Shape;142;p20"/>
            <p:cNvSpPr/>
            <p:nvPr/>
          </p:nvSpPr>
          <p:spPr>
            <a:xfrm>
              <a:off x="6064500" y="1932375"/>
              <a:ext cx="2007300" cy="37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grpSp>
      <p:sp>
        <p:nvSpPr>
          <p:cNvPr id="143" name="Google Shape;143;p20"/>
          <p:cNvSpPr/>
          <p:nvPr/>
        </p:nvSpPr>
        <p:spPr>
          <a:xfrm>
            <a:off x="1072200" y="2310675"/>
            <a:ext cx="2985000" cy="37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 * x * 0.5</a:t>
            </a:r>
            <a:endParaRPr/>
          </a:p>
        </p:txBody>
      </p:sp>
      <p:grpSp>
        <p:nvGrpSpPr>
          <p:cNvPr id="144" name="Google Shape;144;p20"/>
          <p:cNvGrpSpPr/>
          <p:nvPr/>
        </p:nvGrpSpPr>
        <p:grpSpPr>
          <a:xfrm>
            <a:off x="4057200" y="2310675"/>
            <a:ext cx="4014600" cy="378300"/>
            <a:chOff x="4057200" y="2310675"/>
            <a:chExt cx="4014600" cy="378300"/>
          </a:xfrm>
        </p:grpSpPr>
        <p:sp>
          <p:nvSpPr>
            <p:cNvPr id="145" name="Google Shape;145;p20"/>
            <p:cNvSpPr/>
            <p:nvPr/>
          </p:nvSpPr>
          <p:spPr>
            <a:xfrm>
              <a:off x="4057200" y="2310675"/>
              <a:ext cx="2007300" cy="37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double</a:t>
              </a:r>
              <a:endParaRPr/>
            </a:p>
          </p:txBody>
        </p:sp>
        <p:sp>
          <p:nvSpPr>
            <p:cNvPr id="146" name="Google Shape;146;p20"/>
            <p:cNvSpPr/>
            <p:nvPr/>
          </p:nvSpPr>
          <p:spPr>
            <a:xfrm>
              <a:off x="6064500" y="2310675"/>
              <a:ext cx="2007300" cy="37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42.0</a:t>
              </a:r>
              <a:endParaRPr/>
            </a:p>
          </p:txBody>
        </p:sp>
      </p:grpSp>
      <p:sp>
        <p:nvSpPr>
          <p:cNvPr id="147" name="Google Shape;147;p20"/>
          <p:cNvSpPr/>
          <p:nvPr/>
        </p:nvSpPr>
        <p:spPr>
          <a:xfrm>
            <a:off x="1072200" y="2688975"/>
            <a:ext cx="2985000" cy="37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 + x + "B" + 3.14</a:t>
            </a:r>
            <a:endParaRPr/>
          </a:p>
        </p:txBody>
      </p:sp>
      <p:grpSp>
        <p:nvGrpSpPr>
          <p:cNvPr id="148" name="Google Shape;148;p20"/>
          <p:cNvGrpSpPr/>
          <p:nvPr/>
        </p:nvGrpSpPr>
        <p:grpSpPr>
          <a:xfrm>
            <a:off x="4057200" y="2688975"/>
            <a:ext cx="4014600" cy="378300"/>
            <a:chOff x="4057200" y="2688975"/>
            <a:chExt cx="4014600" cy="378300"/>
          </a:xfrm>
        </p:grpSpPr>
        <p:sp>
          <p:nvSpPr>
            <p:cNvPr id="149" name="Google Shape;149;p20"/>
            <p:cNvSpPr/>
            <p:nvPr/>
          </p:nvSpPr>
          <p:spPr>
            <a:xfrm>
              <a:off x="4057200" y="2688975"/>
              <a:ext cx="2007300" cy="37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String</a:t>
              </a:r>
              <a:endParaRPr/>
            </a:p>
          </p:txBody>
        </p:sp>
        <p:sp>
          <p:nvSpPr>
            <p:cNvPr id="150" name="Google Shape;150;p20"/>
            <p:cNvSpPr/>
            <p:nvPr/>
          </p:nvSpPr>
          <p:spPr>
            <a:xfrm>
              <a:off x="6064500" y="2688975"/>
              <a:ext cx="2007300" cy="37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“A42B3.14”</a:t>
              </a:r>
              <a:endParaRPr/>
            </a:p>
          </p:txBody>
        </p:sp>
      </p:grpSp>
      <p:sp>
        <p:nvSpPr>
          <p:cNvPr id="151" name="Google Shape;151;p20"/>
          <p:cNvSpPr/>
          <p:nvPr/>
        </p:nvSpPr>
        <p:spPr>
          <a:xfrm>
            <a:off x="1072200" y="3067275"/>
            <a:ext cx="2985000" cy="37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 / 2</a:t>
            </a:r>
            <a:endParaRPr/>
          </a:p>
        </p:txBody>
      </p:sp>
      <p:grpSp>
        <p:nvGrpSpPr>
          <p:cNvPr id="152" name="Google Shape;152;p20"/>
          <p:cNvGrpSpPr/>
          <p:nvPr/>
        </p:nvGrpSpPr>
        <p:grpSpPr>
          <a:xfrm>
            <a:off x="4057200" y="3067275"/>
            <a:ext cx="4014600" cy="378300"/>
            <a:chOff x="4057200" y="3067275"/>
            <a:chExt cx="4014600" cy="378300"/>
          </a:xfrm>
        </p:grpSpPr>
        <p:sp>
          <p:nvSpPr>
            <p:cNvPr id="153" name="Google Shape;153;p20"/>
            <p:cNvSpPr/>
            <p:nvPr/>
          </p:nvSpPr>
          <p:spPr>
            <a:xfrm>
              <a:off x="4057200" y="3067275"/>
              <a:ext cx="2007300" cy="37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int</a:t>
              </a:r>
              <a:endParaRPr/>
            </a:p>
          </p:txBody>
        </p:sp>
        <p:sp>
          <p:nvSpPr>
            <p:cNvPr id="154" name="Google Shape;154;p20"/>
            <p:cNvSpPr/>
            <p:nvPr/>
          </p:nvSpPr>
          <p:spPr>
            <a:xfrm>
              <a:off x="6064500" y="3067275"/>
              <a:ext cx="2007300" cy="37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grpSp>
      <p:sp>
        <p:nvSpPr>
          <p:cNvPr id="155" name="Google Shape;155;p20"/>
          <p:cNvSpPr/>
          <p:nvPr/>
        </p:nvSpPr>
        <p:spPr>
          <a:xfrm>
            <a:off x="1072200" y="3445575"/>
            <a:ext cx="2985000" cy="37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 - 20</a:t>
            </a:r>
            <a:endParaRPr/>
          </a:p>
        </p:txBody>
      </p:sp>
      <p:grpSp>
        <p:nvGrpSpPr>
          <p:cNvPr id="156" name="Google Shape;156;p20"/>
          <p:cNvGrpSpPr/>
          <p:nvPr/>
        </p:nvGrpSpPr>
        <p:grpSpPr>
          <a:xfrm>
            <a:off x="4057200" y="3445575"/>
            <a:ext cx="4014600" cy="378300"/>
            <a:chOff x="4057200" y="3445575"/>
            <a:chExt cx="4014600" cy="378300"/>
          </a:xfrm>
        </p:grpSpPr>
        <p:sp>
          <p:nvSpPr>
            <p:cNvPr id="157" name="Google Shape;157;p20"/>
            <p:cNvSpPr/>
            <p:nvPr/>
          </p:nvSpPr>
          <p:spPr>
            <a:xfrm>
              <a:off x="4057200" y="3445575"/>
              <a:ext cx="2007300" cy="37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int</a:t>
              </a:r>
              <a:endParaRPr/>
            </a:p>
          </p:txBody>
        </p:sp>
        <p:sp>
          <p:nvSpPr>
            <p:cNvPr id="158" name="Google Shape;158;p20"/>
            <p:cNvSpPr/>
            <p:nvPr/>
          </p:nvSpPr>
          <p:spPr>
            <a:xfrm>
              <a:off x="6064500" y="3445575"/>
              <a:ext cx="2007300" cy="37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23</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Programmieren 1 Klausur aus dem SoSe 2022</a:t>
            </a:r>
            <a:endParaRPr/>
          </a:p>
        </p:txBody>
      </p:sp>
      <p:sp>
        <p:nvSpPr>
          <p:cNvPr id="164" name="Google Shape;164;p21"/>
          <p:cNvSpPr/>
          <p:nvPr>
            <p:ph idx="2" type="chart"/>
          </p:nvPr>
        </p:nvSpPr>
        <p:spPr>
          <a:xfrm>
            <a:off x="1721100" y="2342550"/>
            <a:ext cx="5701800" cy="45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t>Aufgabe 3 - Rekursion (15 Punkte)</a:t>
            </a:r>
            <a:endParaRPr sz="2000"/>
          </a:p>
          <a:p>
            <a:pPr indent="0" lvl="0" marL="0" rtl="0" algn="l">
              <a:spcBef>
                <a:spcPts val="32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3 - Rekursion</a:t>
            </a:r>
            <a:endParaRPr/>
          </a:p>
        </p:txBody>
      </p:sp>
      <p:sp>
        <p:nvSpPr>
          <p:cNvPr id="170" name="Google Shape;170;p22"/>
          <p:cNvSpPr txBox="1"/>
          <p:nvPr/>
        </p:nvSpPr>
        <p:spPr>
          <a:xfrm>
            <a:off x="271675" y="724425"/>
            <a:ext cx="85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Beantworten Sie die folgenden Fragen im Bezug auf die gegebene rekursive Funktion r.</a:t>
            </a:r>
            <a:r>
              <a:rPr lang="en">
                <a:solidFill>
                  <a:schemeClr val="accent2"/>
                </a:solidFill>
              </a:rPr>
              <a:t> </a:t>
            </a:r>
            <a:r>
              <a:rPr lang="en">
                <a:solidFill>
                  <a:schemeClr val="accent1"/>
                </a:solidFill>
              </a:rPr>
              <a:t>(15 Punkte)</a:t>
            </a:r>
            <a:endParaRPr>
              <a:solidFill>
                <a:schemeClr val="accent1"/>
              </a:solidFill>
            </a:endParaRPr>
          </a:p>
        </p:txBody>
      </p:sp>
      <p:pic>
        <p:nvPicPr>
          <p:cNvPr id="171" name="Google Shape;171;p22"/>
          <p:cNvPicPr preferRelativeResize="0"/>
          <p:nvPr/>
        </p:nvPicPr>
        <p:blipFill>
          <a:blip r:embed="rId3">
            <a:alphaModFix/>
          </a:blip>
          <a:stretch>
            <a:fillRect/>
          </a:stretch>
        </p:blipFill>
        <p:spPr>
          <a:xfrm>
            <a:off x="1788678" y="1234700"/>
            <a:ext cx="5566636" cy="3262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3 - Rekursion</a:t>
            </a:r>
            <a:endParaRPr/>
          </a:p>
        </p:txBody>
      </p:sp>
      <p:sp>
        <p:nvSpPr>
          <p:cNvPr id="177" name="Google Shape;177;p23"/>
          <p:cNvSpPr txBox="1"/>
          <p:nvPr/>
        </p:nvSpPr>
        <p:spPr>
          <a:xfrm>
            <a:off x="271675" y="724425"/>
            <a:ext cx="853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1. In welcher Reihenfolge und mit welchen Parametern wird r bei r(9, "") aufgerufen? Geben Sie eine Liste der Aufrufe an.</a:t>
            </a:r>
            <a:r>
              <a:rPr lang="en">
                <a:solidFill>
                  <a:schemeClr val="accent2"/>
                </a:solidFill>
              </a:rPr>
              <a:t> </a:t>
            </a:r>
            <a:r>
              <a:rPr lang="en">
                <a:solidFill>
                  <a:schemeClr val="accent1"/>
                </a:solidFill>
              </a:rPr>
              <a:t>(11 Punkte)</a:t>
            </a:r>
            <a:endParaRPr>
              <a:solidFill>
                <a:schemeClr val="accent1"/>
              </a:solidFill>
            </a:endParaRPr>
          </a:p>
        </p:txBody>
      </p:sp>
      <p:pic>
        <p:nvPicPr>
          <p:cNvPr id="178" name="Google Shape;178;p23"/>
          <p:cNvPicPr preferRelativeResize="0"/>
          <p:nvPr/>
        </p:nvPicPr>
        <p:blipFill>
          <a:blip r:embed="rId3">
            <a:alphaModFix/>
          </a:blip>
          <a:stretch>
            <a:fillRect/>
          </a:stretch>
        </p:blipFill>
        <p:spPr>
          <a:xfrm>
            <a:off x="131200" y="1450088"/>
            <a:ext cx="4440799" cy="2837776"/>
          </a:xfrm>
          <a:prstGeom prst="rect">
            <a:avLst/>
          </a:prstGeom>
          <a:noFill/>
          <a:ln>
            <a:noFill/>
          </a:ln>
        </p:spPr>
      </p:pic>
      <p:sp>
        <p:nvSpPr>
          <p:cNvPr id="179" name="Google Shape;179;p23"/>
          <p:cNvSpPr/>
          <p:nvPr/>
        </p:nvSpPr>
        <p:spPr>
          <a:xfrm>
            <a:off x="5055475" y="11990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i=9, s=“” )</a:t>
            </a:r>
            <a:endParaRPr/>
          </a:p>
        </p:txBody>
      </p:sp>
      <p:sp>
        <p:nvSpPr>
          <p:cNvPr id="180" name="Google Shape;180;p23"/>
          <p:cNvSpPr/>
          <p:nvPr/>
        </p:nvSpPr>
        <p:spPr>
          <a:xfrm>
            <a:off x="5055475" y="15094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i=8, s=“g” )</a:t>
            </a:r>
            <a:endParaRPr/>
          </a:p>
        </p:txBody>
      </p:sp>
      <p:sp>
        <p:nvSpPr>
          <p:cNvPr id="181" name="Google Shape;181;p23"/>
          <p:cNvSpPr/>
          <p:nvPr/>
        </p:nvSpPr>
        <p:spPr>
          <a:xfrm>
            <a:off x="5055475" y="18197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i=7, s=“g” )</a:t>
            </a:r>
            <a:endParaRPr/>
          </a:p>
        </p:txBody>
      </p:sp>
      <p:sp>
        <p:nvSpPr>
          <p:cNvPr id="182" name="Google Shape;182;p23"/>
          <p:cNvSpPr/>
          <p:nvPr/>
        </p:nvSpPr>
        <p:spPr>
          <a:xfrm>
            <a:off x="5055475" y="21318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i=6, </a:t>
            </a:r>
            <a:r>
              <a:rPr lang="en">
                <a:solidFill>
                  <a:schemeClr val="dk1"/>
                </a:solidFill>
              </a:rPr>
              <a:t>s=“g” )</a:t>
            </a:r>
            <a:endParaRPr/>
          </a:p>
        </p:txBody>
      </p:sp>
      <p:sp>
        <p:nvSpPr>
          <p:cNvPr id="183" name="Google Shape;183;p23"/>
          <p:cNvSpPr/>
          <p:nvPr/>
        </p:nvSpPr>
        <p:spPr>
          <a:xfrm>
            <a:off x="5055475" y="24438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i=5, </a:t>
            </a:r>
            <a:r>
              <a:rPr lang="en">
                <a:solidFill>
                  <a:schemeClr val="dk1"/>
                </a:solidFill>
              </a:rPr>
              <a:t>s=“og” )</a:t>
            </a:r>
            <a:endParaRPr/>
          </a:p>
        </p:txBody>
      </p:sp>
      <p:sp>
        <p:nvSpPr>
          <p:cNvPr id="184" name="Google Shape;184;p23"/>
          <p:cNvSpPr/>
          <p:nvPr/>
        </p:nvSpPr>
        <p:spPr>
          <a:xfrm>
            <a:off x="5055475" y="27559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i=4, </a:t>
            </a:r>
            <a:r>
              <a:rPr lang="en">
                <a:solidFill>
                  <a:schemeClr val="dk1"/>
                </a:solidFill>
              </a:rPr>
              <a:t>s=“og” )</a:t>
            </a:r>
            <a:endParaRPr/>
          </a:p>
        </p:txBody>
      </p:sp>
      <p:sp>
        <p:nvSpPr>
          <p:cNvPr id="185" name="Google Shape;185;p23"/>
          <p:cNvSpPr/>
          <p:nvPr/>
        </p:nvSpPr>
        <p:spPr>
          <a:xfrm>
            <a:off x="5055475" y="30679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i=3, </a:t>
            </a:r>
            <a:r>
              <a:rPr lang="en">
                <a:solidFill>
                  <a:schemeClr val="dk1"/>
                </a:solidFill>
              </a:rPr>
              <a:t>s=“og” )</a:t>
            </a:r>
            <a:endParaRPr/>
          </a:p>
        </p:txBody>
      </p:sp>
      <p:sp>
        <p:nvSpPr>
          <p:cNvPr id="186" name="Google Shape;186;p23"/>
          <p:cNvSpPr/>
          <p:nvPr/>
        </p:nvSpPr>
        <p:spPr>
          <a:xfrm>
            <a:off x="5055475" y="36920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i=1, </a:t>
            </a:r>
            <a:r>
              <a:rPr lang="en">
                <a:solidFill>
                  <a:schemeClr val="dk1"/>
                </a:solidFill>
              </a:rPr>
              <a:t>s=“rog” )</a:t>
            </a:r>
            <a:endParaRPr/>
          </a:p>
        </p:txBody>
      </p:sp>
      <p:sp>
        <p:nvSpPr>
          <p:cNvPr id="187" name="Google Shape;187;p23"/>
          <p:cNvSpPr/>
          <p:nvPr/>
        </p:nvSpPr>
        <p:spPr>
          <a:xfrm>
            <a:off x="5055475" y="33800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i=2, </a:t>
            </a:r>
            <a:r>
              <a:rPr lang="en">
                <a:solidFill>
                  <a:schemeClr val="dk1"/>
                </a:solidFill>
              </a:rPr>
              <a:t>s=“rog” )</a:t>
            </a:r>
            <a:endParaRPr/>
          </a:p>
        </p:txBody>
      </p:sp>
      <p:sp>
        <p:nvSpPr>
          <p:cNvPr id="188" name="Google Shape;188;p23"/>
          <p:cNvSpPr/>
          <p:nvPr/>
        </p:nvSpPr>
        <p:spPr>
          <a:xfrm>
            <a:off x="5055475" y="43161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i=-1, </a:t>
            </a:r>
            <a:r>
              <a:rPr lang="en">
                <a:solidFill>
                  <a:schemeClr val="dk1"/>
                </a:solidFill>
              </a:rPr>
              <a:t>s=“prog” )</a:t>
            </a:r>
            <a:endParaRPr/>
          </a:p>
        </p:txBody>
      </p:sp>
      <p:sp>
        <p:nvSpPr>
          <p:cNvPr id="189" name="Google Shape;189;p23"/>
          <p:cNvSpPr/>
          <p:nvPr/>
        </p:nvSpPr>
        <p:spPr>
          <a:xfrm>
            <a:off x="5055475" y="40041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i=0, </a:t>
            </a:r>
            <a:r>
              <a:rPr lang="en">
                <a:solidFill>
                  <a:schemeClr val="dk1"/>
                </a:solidFill>
              </a:rPr>
              <a:t>s=“rog”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4"/>
          <p:cNvSpPr txBox="1"/>
          <p:nvPr>
            <p:ph type="title"/>
          </p:nvPr>
        </p:nvSpPr>
        <p:spPr>
          <a:xfrm>
            <a:off x="431800" y="83344"/>
            <a:ext cx="8375700" cy="53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Aufgabe 3 - Rekursion</a:t>
            </a:r>
            <a:endParaRPr/>
          </a:p>
        </p:txBody>
      </p:sp>
      <p:sp>
        <p:nvSpPr>
          <p:cNvPr id="195" name="Google Shape;195;p24"/>
          <p:cNvSpPr txBox="1"/>
          <p:nvPr/>
        </p:nvSpPr>
        <p:spPr>
          <a:xfrm>
            <a:off x="271675" y="724425"/>
            <a:ext cx="85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1. </a:t>
            </a:r>
            <a:r>
              <a:rPr lang="en">
                <a:solidFill>
                  <a:schemeClr val="accent2"/>
                </a:solidFill>
              </a:rPr>
              <a:t>Welchen Wert liefert der Aufruf r(9, "")? </a:t>
            </a:r>
            <a:r>
              <a:rPr lang="en">
                <a:solidFill>
                  <a:schemeClr val="accent1"/>
                </a:solidFill>
              </a:rPr>
              <a:t>(2 Punkte)</a:t>
            </a:r>
            <a:endParaRPr>
              <a:solidFill>
                <a:schemeClr val="accent1"/>
              </a:solidFill>
            </a:endParaRPr>
          </a:p>
        </p:txBody>
      </p:sp>
      <p:pic>
        <p:nvPicPr>
          <p:cNvPr id="196" name="Google Shape;196;p24"/>
          <p:cNvPicPr preferRelativeResize="0"/>
          <p:nvPr/>
        </p:nvPicPr>
        <p:blipFill>
          <a:blip r:embed="rId3">
            <a:alphaModFix/>
          </a:blip>
          <a:stretch>
            <a:fillRect/>
          </a:stretch>
        </p:blipFill>
        <p:spPr>
          <a:xfrm>
            <a:off x="131200" y="1450088"/>
            <a:ext cx="4440799" cy="2837776"/>
          </a:xfrm>
          <a:prstGeom prst="rect">
            <a:avLst/>
          </a:prstGeom>
          <a:noFill/>
          <a:ln>
            <a:noFill/>
          </a:ln>
        </p:spPr>
      </p:pic>
      <p:sp>
        <p:nvSpPr>
          <p:cNvPr id="197" name="Google Shape;197;p24"/>
          <p:cNvSpPr/>
          <p:nvPr/>
        </p:nvSpPr>
        <p:spPr>
          <a:xfrm>
            <a:off x="5055475" y="11990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i=9, s=“” )</a:t>
            </a:r>
            <a:endParaRPr/>
          </a:p>
        </p:txBody>
      </p:sp>
      <p:sp>
        <p:nvSpPr>
          <p:cNvPr id="198" name="Google Shape;198;p24"/>
          <p:cNvSpPr/>
          <p:nvPr/>
        </p:nvSpPr>
        <p:spPr>
          <a:xfrm>
            <a:off x="6726775" y="11990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199" name="Google Shape;199;p24"/>
          <p:cNvSpPr/>
          <p:nvPr/>
        </p:nvSpPr>
        <p:spPr>
          <a:xfrm>
            <a:off x="5055475" y="15094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i=8, s=“g” )</a:t>
            </a:r>
            <a:endParaRPr/>
          </a:p>
        </p:txBody>
      </p:sp>
      <p:sp>
        <p:nvSpPr>
          <p:cNvPr id="200" name="Google Shape;200;p24"/>
          <p:cNvSpPr/>
          <p:nvPr/>
        </p:nvSpPr>
        <p:spPr>
          <a:xfrm>
            <a:off x="6726775" y="150943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01" name="Google Shape;201;p24"/>
          <p:cNvSpPr/>
          <p:nvPr/>
        </p:nvSpPr>
        <p:spPr>
          <a:xfrm>
            <a:off x="5055475" y="18197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i=7, s=“g” )</a:t>
            </a:r>
            <a:endParaRPr/>
          </a:p>
        </p:txBody>
      </p:sp>
      <p:sp>
        <p:nvSpPr>
          <p:cNvPr id="202" name="Google Shape;202;p24"/>
          <p:cNvSpPr/>
          <p:nvPr/>
        </p:nvSpPr>
        <p:spPr>
          <a:xfrm>
            <a:off x="6726775" y="18197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03" name="Google Shape;203;p24"/>
          <p:cNvSpPr/>
          <p:nvPr/>
        </p:nvSpPr>
        <p:spPr>
          <a:xfrm>
            <a:off x="5055475" y="21318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i=6, </a:t>
            </a:r>
            <a:r>
              <a:rPr lang="en">
                <a:solidFill>
                  <a:schemeClr val="dk1"/>
                </a:solidFill>
              </a:rPr>
              <a:t>s=“g” )</a:t>
            </a:r>
            <a:endParaRPr/>
          </a:p>
        </p:txBody>
      </p:sp>
      <p:sp>
        <p:nvSpPr>
          <p:cNvPr id="204" name="Google Shape;204;p24"/>
          <p:cNvSpPr/>
          <p:nvPr/>
        </p:nvSpPr>
        <p:spPr>
          <a:xfrm>
            <a:off x="6726775" y="213183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05" name="Google Shape;205;p24"/>
          <p:cNvSpPr/>
          <p:nvPr/>
        </p:nvSpPr>
        <p:spPr>
          <a:xfrm>
            <a:off x="5055475" y="24438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i=5, </a:t>
            </a:r>
            <a:r>
              <a:rPr lang="en">
                <a:solidFill>
                  <a:schemeClr val="dk1"/>
                </a:solidFill>
              </a:rPr>
              <a:t>s=“og” )</a:t>
            </a:r>
            <a:endParaRPr/>
          </a:p>
        </p:txBody>
      </p:sp>
      <p:sp>
        <p:nvSpPr>
          <p:cNvPr id="206" name="Google Shape;206;p24"/>
          <p:cNvSpPr/>
          <p:nvPr/>
        </p:nvSpPr>
        <p:spPr>
          <a:xfrm>
            <a:off x="6726775" y="24438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07" name="Google Shape;207;p24"/>
          <p:cNvSpPr/>
          <p:nvPr/>
        </p:nvSpPr>
        <p:spPr>
          <a:xfrm>
            <a:off x="5055475" y="27559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i=4, </a:t>
            </a:r>
            <a:r>
              <a:rPr lang="en">
                <a:solidFill>
                  <a:schemeClr val="dk1"/>
                </a:solidFill>
              </a:rPr>
              <a:t>s=“og” )</a:t>
            </a:r>
            <a:endParaRPr/>
          </a:p>
        </p:txBody>
      </p:sp>
      <p:sp>
        <p:nvSpPr>
          <p:cNvPr id="208" name="Google Shape;208;p24"/>
          <p:cNvSpPr/>
          <p:nvPr/>
        </p:nvSpPr>
        <p:spPr>
          <a:xfrm>
            <a:off x="6726775" y="275593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09" name="Google Shape;209;p24"/>
          <p:cNvSpPr/>
          <p:nvPr/>
        </p:nvSpPr>
        <p:spPr>
          <a:xfrm>
            <a:off x="5055475" y="30679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i=3, </a:t>
            </a:r>
            <a:r>
              <a:rPr lang="en">
                <a:solidFill>
                  <a:schemeClr val="dk1"/>
                </a:solidFill>
              </a:rPr>
              <a:t>s=“og” )</a:t>
            </a:r>
            <a:endParaRPr/>
          </a:p>
        </p:txBody>
      </p:sp>
      <p:sp>
        <p:nvSpPr>
          <p:cNvPr id="210" name="Google Shape;210;p24"/>
          <p:cNvSpPr/>
          <p:nvPr/>
        </p:nvSpPr>
        <p:spPr>
          <a:xfrm>
            <a:off x="6726775" y="30679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11" name="Google Shape;211;p24"/>
          <p:cNvSpPr/>
          <p:nvPr/>
        </p:nvSpPr>
        <p:spPr>
          <a:xfrm>
            <a:off x="5055475" y="36920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i=1, </a:t>
            </a:r>
            <a:r>
              <a:rPr lang="en">
                <a:solidFill>
                  <a:schemeClr val="dk1"/>
                </a:solidFill>
              </a:rPr>
              <a:t>s=“rog” )</a:t>
            </a:r>
            <a:endParaRPr/>
          </a:p>
        </p:txBody>
      </p:sp>
      <p:sp>
        <p:nvSpPr>
          <p:cNvPr id="212" name="Google Shape;212;p24"/>
          <p:cNvSpPr/>
          <p:nvPr/>
        </p:nvSpPr>
        <p:spPr>
          <a:xfrm>
            <a:off x="6726775" y="36920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13" name="Google Shape;213;p24"/>
          <p:cNvSpPr/>
          <p:nvPr/>
        </p:nvSpPr>
        <p:spPr>
          <a:xfrm>
            <a:off x="5055475" y="33800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i=2, </a:t>
            </a:r>
            <a:r>
              <a:rPr lang="en">
                <a:solidFill>
                  <a:schemeClr val="dk1"/>
                </a:solidFill>
              </a:rPr>
              <a:t>s=“rog” )</a:t>
            </a:r>
            <a:endParaRPr/>
          </a:p>
        </p:txBody>
      </p:sp>
      <p:sp>
        <p:nvSpPr>
          <p:cNvPr id="214" name="Google Shape;214;p24"/>
          <p:cNvSpPr/>
          <p:nvPr/>
        </p:nvSpPr>
        <p:spPr>
          <a:xfrm>
            <a:off x="6726775" y="338003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
        <p:nvSpPr>
          <p:cNvPr id="215" name="Google Shape;215;p24"/>
          <p:cNvSpPr/>
          <p:nvPr/>
        </p:nvSpPr>
        <p:spPr>
          <a:xfrm>
            <a:off x="5055475" y="431618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i=-1, </a:t>
            </a:r>
            <a:r>
              <a:rPr lang="en">
                <a:solidFill>
                  <a:schemeClr val="dk1"/>
                </a:solidFill>
              </a:rPr>
              <a:t>s=“prog” )</a:t>
            </a:r>
            <a:endParaRPr/>
          </a:p>
        </p:txBody>
      </p:sp>
      <p:sp>
        <p:nvSpPr>
          <p:cNvPr id="216" name="Google Shape;216;p24"/>
          <p:cNvSpPr/>
          <p:nvPr/>
        </p:nvSpPr>
        <p:spPr>
          <a:xfrm>
            <a:off x="6726775" y="431618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prog</a:t>
            </a:r>
            <a:endParaRPr/>
          </a:p>
        </p:txBody>
      </p:sp>
      <p:sp>
        <p:nvSpPr>
          <p:cNvPr id="217" name="Google Shape;217;p24"/>
          <p:cNvSpPr/>
          <p:nvPr/>
        </p:nvSpPr>
        <p:spPr>
          <a:xfrm>
            <a:off x="5055475" y="4004138"/>
            <a:ext cx="1671300" cy="25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i=0, </a:t>
            </a:r>
            <a:r>
              <a:rPr lang="en">
                <a:solidFill>
                  <a:schemeClr val="dk1"/>
                </a:solidFill>
              </a:rPr>
              <a:t>s=“rog” )</a:t>
            </a:r>
            <a:endParaRPr/>
          </a:p>
        </p:txBody>
      </p:sp>
      <p:sp>
        <p:nvSpPr>
          <p:cNvPr id="218" name="Google Shape;218;p24"/>
          <p:cNvSpPr/>
          <p:nvPr/>
        </p:nvSpPr>
        <p:spPr>
          <a:xfrm>
            <a:off x="6726775" y="4004138"/>
            <a:ext cx="1671300" cy="252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prog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UBraunschweig_PPT2007_Folienpool_pptx">
  <a:themeElements>
    <a:clrScheme name="TU Braunschweig">
      <a:dk1>
        <a:srgbClr val="000000"/>
      </a:dk1>
      <a:lt1>
        <a:srgbClr val="FFFFFF"/>
      </a:lt1>
      <a:dk2>
        <a:srgbClr val="000000"/>
      </a:dk2>
      <a:lt2>
        <a:srgbClr val="DDDDDD"/>
      </a:lt2>
      <a:accent1>
        <a:srgbClr val="BE1E3C"/>
      </a:accent1>
      <a:accent2>
        <a:srgbClr val="4DA6CB"/>
      </a:accent2>
      <a:accent3>
        <a:srgbClr val="ADBF4D"/>
      </a:accent3>
      <a:accent4>
        <a:srgbClr val="FA6E00"/>
      </a:accent4>
      <a:accent5>
        <a:srgbClr val="407E97"/>
      </a:accent5>
      <a:accent6>
        <a:srgbClr val="984098"/>
      </a:accent6>
      <a:hlink>
        <a:srgbClr val="BE1E3C"/>
      </a:hlink>
      <a:folHlink>
        <a:srgbClr val="7600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